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5.xml" ContentType="application/vnd.openxmlformats-officedocument.presentationml.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theme/theme2.xml" ContentType="application/vnd.openxmlformats-officedocument.them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Masters/slideMaster3.xml" ContentType="application/vnd.openxmlformats-officedocument.presentationml.slideMaster+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pdf" ContentType="application/pdf"/>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s/slide3.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s/slide4.xml" ContentType="application/vnd.openxmlformats-officedocument.presentationml.slide+xml"/>
  <Override PartName="/ppt/theme/theme5.xml" ContentType="application/vnd.openxmlformats-officedocument.them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 id="2147483659" r:id="rId2"/>
    <p:sldMasterId id="2147483664" r:id="rId3"/>
  </p:sldMasterIdLst>
  <p:notesMasterIdLst>
    <p:notesMasterId r:id="rId32"/>
  </p:notesMasterIdLst>
  <p:handoutMasterIdLst>
    <p:handoutMasterId r:id="rId33"/>
  </p:handoutMasterIdLst>
  <p:sldIdLst>
    <p:sldId id="256" r:id="rId4"/>
    <p:sldId id="259" r:id="rId5"/>
    <p:sldId id="258" r:id="rId6"/>
    <p:sldId id="272" r:id="rId7"/>
    <p:sldId id="273" r:id="rId8"/>
    <p:sldId id="261" r:id="rId9"/>
    <p:sldId id="274" r:id="rId10"/>
    <p:sldId id="263" r:id="rId11"/>
    <p:sldId id="262" r:id="rId12"/>
    <p:sldId id="275" r:id="rId13"/>
    <p:sldId id="265" r:id="rId14"/>
    <p:sldId id="276" r:id="rId15"/>
    <p:sldId id="267" r:id="rId16"/>
    <p:sldId id="266" r:id="rId17"/>
    <p:sldId id="277" r:id="rId18"/>
    <p:sldId id="269" r:id="rId19"/>
    <p:sldId id="282" r:id="rId20"/>
    <p:sldId id="278" r:id="rId21"/>
    <p:sldId id="279" r:id="rId22"/>
    <p:sldId id="271" r:id="rId23"/>
    <p:sldId id="270" r:id="rId24"/>
    <p:sldId id="280" r:id="rId25"/>
    <p:sldId id="281" r:id="rId26"/>
    <p:sldId id="283" r:id="rId27"/>
    <p:sldId id="286" r:id="rId28"/>
    <p:sldId id="285" r:id="rId29"/>
    <p:sldId id="287" r:id="rId30"/>
    <p:sldId id="288"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CCCC"/>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43" d="100"/>
          <a:sy n="143" d="100"/>
        </p:scale>
        <p:origin x="-496" y="-784"/>
      </p:cViewPr>
      <p:guideLst>
        <p:guide orient="horz" pos="676"/>
        <p:guide pos="56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pPr/>
              <a:t>11/11/14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pPr/>
              <a:t>11/11/14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chemeClr val="tx1"/>
                </a:solidFill>
              </a:defRPr>
            </a:lvl1pPr>
          </a:lstStyle>
          <a:p>
            <a:pPr lvl="0"/>
            <a:r>
              <a:rPr lang="en-US" dirty="0" smtClean="0"/>
              <a:t>Add the title of your presentation here</a:t>
            </a:r>
            <a:endParaRPr lang="en-US" dirty="0"/>
          </a:p>
        </p:txBody>
      </p:sp>
      <p:grpSp>
        <p:nvGrpSpPr>
          <p:cNvPr id="10" name="Group 9"/>
          <p:cNvGrpSpPr/>
          <p:nvPr userDrawn="1"/>
        </p:nvGrpSpPr>
        <p:grpSpPr>
          <a:xfrm>
            <a:off x="3389891" y="4862023"/>
            <a:ext cx="1874480" cy="238727"/>
            <a:chOff x="3519449" y="4886156"/>
            <a:chExt cx="1874480" cy="238727"/>
          </a:xfrm>
        </p:grpSpPr>
        <p:sp>
          <p:nvSpPr>
            <p:cNvPr id="11" name="Subtitle 1"/>
            <p:cNvSpPr txBox="1">
              <a:spLocks/>
            </p:cNvSpPr>
            <p:nvPr userDrawn="1"/>
          </p:nvSpPr>
          <p:spPr>
            <a:xfrm>
              <a:off x="3519449" y="4886156"/>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FFFFFF"/>
                  </a:solidFill>
                  <a:latin typeface="Helvetica Neue"/>
                  <a:cs typeface="Helvetica Neue"/>
                </a:rPr>
                <a:t>Powered by</a:t>
              </a:r>
              <a:endParaRPr lang="en-US" sz="800" dirty="0">
                <a:solidFill>
                  <a:srgbClr val="FFFFFF"/>
                </a:solidFill>
                <a:latin typeface="Helvetica Neue"/>
                <a:cs typeface="Helvetica Neue"/>
              </a:endParaRPr>
            </a:p>
          </p:txBody>
        </p:sp>
        <p:pic>
          <p:nvPicPr>
            <p:cNvPr id="12" name="Picture 11" descr="sm_logo_reversed1color.png"/>
            <p:cNvPicPr>
              <a:picLocks noChangeAspect="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284796" y="4895292"/>
              <a:ext cx="1109133" cy="229591"/>
            </a:xfrm>
            <a:prstGeom prst="rect">
              <a:avLst/>
            </a:prstGeom>
          </p:spPr>
        </p:pic>
      </p:grpSp>
      <p:sp>
        <p:nvSpPr>
          <p:cNvPr id="3" name="Text Placeholder 2"/>
          <p:cNvSpPr>
            <a:spLocks noGrp="1"/>
          </p:cNvSpPr>
          <p:nvPr>
            <p:ph type="body" sz="quarter" idx="12"/>
          </p:nvPr>
        </p:nvSpPr>
        <p:spPr>
          <a:xfrm>
            <a:off x="257175" y="3732517"/>
            <a:ext cx="3897313" cy="374650"/>
          </a:xfrm>
        </p:spPr>
        <p:txBody>
          <a:bodyPr/>
          <a:lstStyle/>
          <a:p>
            <a:pPr lvl="0"/>
            <a:r>
              <a:rPr lang="en-US" dirty="0" smtClean="0"/>
              <a:t>Click to edit Master text styles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675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sp>
        <p:nvSpPr>
          <p:cNvPr id="7" name="Text Placeholder 6"/>
          <p:cNvSpPr>
            <a:spLocks noGrp="1"/>
          </p:cNvSpPr>
          <p:nvPr>
            <p:ph type="body" sz="quarter" idx="13"/>
          </p:nvPr>
        </p:nvSpPr>
        <p:spPr>
          <a:xfrm>
            <a:off x="115888" y="723900"/>
            <a:ext cx="3887787" cy="261938"/>
          </a:xfrm>
        </p:spPr>
        <p:txBody>
          <a:bodyPr/>
          <a:lstStyle/>
          <a:p>
            <a:pPr lvl="0"/>
            <a:r>
              <a:rPr lang="en-US" dirty="0"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graphicFrame>
        <p:nvGraphicFramePr>
          <p:cNvPr id="5" name="Table 4"/>
          <p:cNvGraphicFramePr>
            <a:graphicFrameLocks noGrp="1"/>
          </p:cNvGraphicFramePr>
          <p:nvPr userDrawn="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gridCol w="716414"/>
                <a:gridCol w="434865"/>
              </a:tblGrid>
              <a:tr h="312125">
                <a:tc>
                  <a:txBody>
                    <a:bodyPr/>
                    <a:lstStyle/>
                    <a:p>
                      <a:r>
                        <a:rPr lang="en-US" sz="1100" dirty="0" smtClean="0">
                          <a:solidFill>
                            <a:schemeClr val="bg1"/>
                          </a:solidFill>
                          <a:latin typeface="Arial"/>
                          <a:cs typeface="Arial"/>
                        </a:rPr>
                        <a:t>Answer Choices</a:t>
                      </a:r>
                      <a:endParaRPr lang="en-US" sz="1100" dirty="0">
                        <a:solidFill>
                          <a:schemeClr val="bg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smtClean="0">
                          <a:solidFill>
                            <a:schemeClr val="bg1"/>
                          </a:solidFill>
                          <a:latin typeface="Arial"/>
                          <a:cs typeface="Arial"/>
                        </a:rPr>
                        <a:t>Responses</a:t>
                      </a:r>
                      <a:endParaRPr lang="en-US" sz="1100" dirty="0">
                        <a:solidFill>
                          <a:schemeClr val="bg1"/>
                        </a:solidFill>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12125">
                <a:tc>
                  <a:txBody>
                    <a:bodyPr/>
                    <a:lstStyle/>
                    <a:p>
                      <a:r>
                        <a:rPr lang="en-US" sz="1050" dirty="0" smtClean="0">
                          <a:solidFill>
                            <a:schemeClr val="tx1"/>
                          </a:solidFill>
                          <a:latin typeface="Arial"/>
                          <a:cs typeface="Arial"/>
                        </a:rPr>
                        <a:t>Less than one year</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1 to 3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3 to 5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25.00%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25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5 to 7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More than seven</a:t>
                      </a:r>
                      <a:r>
                        <a:rPr lang="en-US" sz="1050" baseline="0" dirty="0" smtClean="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40.00%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40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rgbClr val="FFFFFF"/>
                          </a:solidFill>
                          <a:latin typeface="Arial"/>
                          <a:cs typeface="Arial"/>
                        </a:rPr>
                        <a:t>Total</a:t>
                      </a:r>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smtClean="0">
                          <a:solidFill>
                            <a:srgbClr val="FFFFFF"/>
                          </a:solidFill>
                          <a:latin typeface="Arial"/>
                          <a:cs typeface="Arial"/>
                        </a:rPr>
                        <a:t>100</a:t>
                      </a:r>
                      <a:endParaRPr lang="en-US" sz="1050" dirty="0">
                        <a:solidFill>
                          <a:srgbClr val="FFFFFF"/>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smtClean="0"/>
              <a:t>Click to edit Master text styles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pPr/>
              <a:t>‹#›</a:t>
            </a:fld>
            <a:endParaRPr lang="en-US" dirty="0"/>
          </a:p>
        </p:txBody>
      </p:sp>
      <p:sp>
        <p:nvSpPr>
          <p:cNvPr id="13" name="Text Placeholder 12"/>
          <p:cNvSpPr>
            <a:spLocks noGrp="1"/>
          </p:cNvSpPr>
          <p:nvPr>
            <p:ph type="body" sz="quarter" idx="13"/>
          </p:nvPr>
        </p:nvSpPr>
        <p:spPr>
          <a:xfrm>
            <a:off x="204788" y="3880918"/>
            <a:ext cx="4576388" cy="350837"/>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2469270"/>
            <a:ext cx="8229600" cy="85725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3166774"/>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04788" y="4274702"/>
            <a:ext cx="4576388" cy="350837"/>
          </a:xfrm>
        </p:spPr>
        <p:txBody>
          <a:bodyPr/>
          <a:lstStyle>
            <a:lvl1pPr>
              <a:defRPr b="0"/>
            </a:lvl1pPr>
          </a:lstStyle>
          <a:p>
            <a:pPr lvl="0"/>
            <a:r>
              <a:rPr lang="en-US" dirty="0" smtClean="0"/>
              <a:t>Click to edit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648302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theme" Target="../theme/theme2.xml"/><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3.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pPr/>
              <a:t>November 11, 2014</a:t>
            </a:fld>
            <a:endParaRPr lang="en-US" dirty="0"/>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5824561"/>
      </p:ext>
    </p:extLst>
  </p:cSld>
  <p:clrMap bg1="lt1" tx1="dk1" bg2="lt2" tx2="dk2" accent1="accent1" accent2="accent2" accent3="accent3" accent4="accent4" accent5="accent5" accent6="accent6" hlink="hlink" folHlink="folHlink"/>
  <p:sldLayoutIdLst>
    <p:sldLayoutId id="2147483674"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dirty="0"/>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dirty="0"/>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df"/><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df"/><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df"/><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gif"/><Relationship Id="rId1" Type="http://schemas.openxmlformats.org/officeDocument/2006/relationships/slideLayout" Target="../slideLayouts/slideLayout3.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dirty="0"/>
              <a:t>Cruise into Kindergarten - Initial </a:t>
            </a:r>
            <a:r>
              <a:rPr dirty="0" smtClean="0"/>
              <a:t>Survey</a:t>
            </a:r>
            <a:r>
              <a:rPr lang="en-US" dirty="0" smtClean="0"/>
              <a:t> Results</a:t>
            </a:r>
            <a:endParaRPr dirty="0"/>
          </a:p>
        </p:txBody>
      </p:sp>
      <p:sp>
        <p:nvSpPr>
          <p:cNvPr id="3" name="Text Placeholder 2"/>
          <p:cNvSpPr>
            <a:spLocks noGrp="1"/>
          </p:cNvSpPr>
          <p:nvPr>
            <p:ph type="body" sz="quarter" idx="12"/>
          </p:nvPr>
        </p:nvSpPr>
        <p:spPr/>
        <p:txBody>
          <a:bodyPr>
            <a:normAutofit/>
          </a:bodyPr>
          <a:lstStyle/>
          <a:p>
            <a:r>
              <a:rPr lang="en-US" sz="1400" dirty="0" smtClean="0"/>
              <a:t>Fall, 2014</a:t>
            </a:r>
            <a:endParaRPr sz="1400" dirty="0"/>
          </a:p>
        </p:txBody>
      </p:sp>
      <p:pic>
        <p:nvPicPr>
          <p:cNvPr id="4" name="Picture 3" descr="Cruise table.jpg"/>
          <p:cNvPicPr>
            <a:picLocks noChangeAspect="1"/>
          </p:cNvPicPr>
          <p:nvPr/>
        </p:nvPicPr>
        <p:blipFill>
          <a:blip r:embed="rId2"/>
          <a:stretch>
            <a:fillRect/>
          </a:stretch>
        </p:blipFill>
        <p:spPr>
          <a:xfrm>
            <a:off x="6568153" y="2721989"/>
            <a:ext cx="2057115" cy="2014700"/>
          </a:xfrm>
          <a:prstGeom prst="rect">
            <a:avLst/>
          </a:prstGeom>
        </p:spPr>
      </p:pic>
      <p:pic>
        <p:nvPicPr>
          <p:cNvPr id="5" name="Picture 4" descr="Giraffe 2.jpg"/>
          <p:cNvPicPr>
            <a:picLocks noChangeAspect="1"/>
          </p:cNvPicPr>
          <p:nvPr/>
        </p:nvPicPr>
        <p:blipFill>
          <a:blip r:embed="rId3"/>
          <a:stretch>
            <a:fillRect/>
          </a:stretch>
        </p:blipFill>
        <p:spPr>
          <a:xfrm>
            <a:off x="813429" y="28575"/>
            <a:ext cx="4216400" cy="2552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Comments (8)</a:t>
            </a:r>
            <a:endParaRPr lang="en-US" dirty="0"/>
          </a:p>
        </p:txBody>
      </p:sp>
      <p:sp>
        <p:nvSpPr>
          <p:cNvPr id="3" name="Text Placeholder 2"/>
          <p:cNvSpPr>
            <a:spLocks noGrp="1"/>
          </p:cNvSpPr>
          <p:nvPr>
            <p:ph type="body" sz="quarter" idx="13"/>
          </p:nvPr>
        </p:nvSpPr>
        <p:spPr>
          <a:xfrm>
            <a:off x="115888" y="723900"/>
            <a:ext cx="8228848" cy="4125400"/>
          </a:xfrm>
        </p:spPr>
        <p:txBody>
          <a:bodyPr>
            <a:noAutofit/>
          </a:bodyPr>
          <a:lstStyle/>
          <a:p>
            <a:pPr marL="228600" indent="-228600">
              <a:buFont typeface="+mj-lt"/>
              <a:buAutoNum type="arabicPeriod"/>
            </a:pPr>
            <a:r>
              <a:rPr lang="en-US" sz="1600" dirty="0" smtClean="0"/>
              <a:t>Working toward workshops! </a:t>
            </a:r>
          </a:p>
          <a:p>
            <a:pPr marL="228600" indent="-228600">
              <a:buFont typeface="+mj-lt"/>
              <a:buAutoNum type="arabicPeriod"/>
            </a:pPr>
            <a:r>
              <a:rPr lang="en-US" sz="1600" dirty="0" smtClean="0"/>
              <a:t>Storytimes could benefit from ideas for including writing.</a:t>
            </a:r>
          </a:p>
          <a:p>
            <a:pPr marL="228600" indent="-228600">
              <a:buFont typeface="+mj-lt"/>
              <a:buAutoNum type="arabicPeriod"/>
            </a:pPr>
            <a:r>
              <a:rPr lang="en-US" sz="1600" dirty="0" smtClean="0"/>
              <a:t>I have used talking, singing, reading and playing in storytime, but not writing.</a:t>
            </a:r>
          </a:p>
          <a:p>
            <a:pPr marL="228600" indent="-228600">
              <a:buFont typeface="+mj-lt"/>
              <a:buAutoNum type="arabicPeriod"/>
            </a:pPr>
            <a:r>
              <a:rPr lang="en-US" sz="1600" dirty="0" smtClean="0"/>
              <a:t>Presently, we do not incorporate writing in our storytimes.</a:t>
            </a:r>
          </a:p>
          <a:p>
            <a:pPr marL="228600" indent="-228600">
              <a:buFont typeface="+mj-lt"/>
              <a:buAutoNum type="arabicPeriod"/>
            </a:pPr>
            <a:r>
              <a:rPr lang="en-US" sz="1600" dirty="0" smtClean="0"/>
              <a:t>We incorporate a combination of the six early literacy skills and the five practices into our storytimes.</a:t>
            </a:r>
          </a:p>
          <a:p>
            <a:pPr marL="228600" indent="-228600">
              <a:buFont typeface="+mj-lt"/>
              <a:buAutoNum type="arabicPeriod"/>
            </a:pPr>
            <a:r>
              <a:rPr lang="en-US" sz="1600" dirty="0" smtClean="0"/>
              <a:t>Although I am not familiar with the acronym, we usually cover all but singing and writing in storytime.</a:t>
            </a:r>
          </a:p>
          <a:p>
            <a:pPr marL="228600" indent="-228600">
              <a:buFont typeface="+mj-lt"/>
              <a:buAutoNum type="arabicPeriod"/>
            </a:pPr>
            <a:r>
              <a:rPr lang="en-US" sz="1600" dirty="0" smtClean="0"/>
              <a:t>We incorporate ECRR into our programs.</a:t>
            </a:r>
          </a:p>
          <a:p>
            <a:pPr marL="228600" indent="-228600">
              <a:buFont typeface="+mj-lt"/>
              <a:buAutoNum type="arabicPeriod"/>
            </a:pPr>
            <a:r>
              <a:rPr lang="en-US" sz="1600" dirty="0" smtClean="0"/>
              <a:t>This will become a priority in 2015; working in tandem with Success By 6, United Way and our countywide 1000 Books grant.</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53292"/>
            <a:ext cx="8229600" cy="724653"/>
          </a:xfrm>
        </p:spPr>
        <p:txBody>
          <a:bodyPr>
            <a:noAutofit/>
          </a:bodyPr>
          <a:lstStyle/>
          <a:p>
            <a:r>
              <a:rPr sz="1600" dirty="0"/>
              <a:t>Q5: How familiar are you with the Science, Technology, Engineering and Mathematics (STEM) education</a:t>
            </a:r>
            <a:r>
              <a:rPr sz="1600" dirty="0" smtClean="0"/>
              <a:t> initiative </a:t>
            </a:r>
            <a:r>
              <a:rPr sz="1600" dirty="0"/>
              <a:t>as it relates to early childhood programming?</a:t>
            </a:r>
          </a:p>
        </p:txBody>
      </p:sp>
      <p:sp>
        <p:nvSpPr>
          <p:cNvPr id="3" name="Content Placeholder 2"/>
          <p:cNvSpPr>
            <a:spLocks noGrp="1"/>
          </p:cNvSpPr>
          <p:nvPr>
            <p:ph idx="1"/>
          </p:nvPr>
        </p:nvSpPr>
        <p:spPr/>
        <p:txBody>
          <a:bodyPr/>
          <a:lstStyle/>
          <a:p>
            <a:r>
              <a:t>Answered: 130    Skipped: 2</a:t>
            </a:r>
          </a:p>
        </p:txBody>
      </p:sp>
      <p:pic>
        <p:nvPicPr>
          <p:cNvPr id="4" name="Picture 3" descr="6953120540.png"/>
          <p:cNvPicPr>
            <a:picLocks noChangeAspect="1"/>
          </p:cNvPicPr>
          <p:nvPr/>
        </p:nvPicPr>
        <p:blipFill>
          <a:blip r:embed="rId2"/>
          <a:stretch>
            <a:fillRect/>
          </a:stretch>
        </p:blipFill>
        <p:spPr>
          <a:xfrm>
            <a:off x="728235" y="1498490"/>
            <a:ext cx="6749486" cy="153010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Comments (3)</a:t>
            </a:r>
            <a:endParaRPr lang="en-US" dirty="0"/>
          </a:p>
        </p:txBody>
      </p:sp>
      <p:sp>
        <p:nvSpPr>
          <p:cNvPr id="3" name="Text Placeholder 2"/>
          <p:cNvSpPr>
            <a:spLocks noGrp="1"/>
          </p:cNvSpPr>
          <p:nvPr>
            <p:ph type="body" sz="quarter" idx="13"/>
          </p:nvPr>
        </p:nvSpPr>
        <p:spPr>
          <a:xfrm>
            <a:off x="115888" y="723900"/>
            <a:ext cx="8228848" cy="4125400"/>
          </a:xfrm>
        </p:spPr>
        <p:txBody>
          <a:bodyPr>
            <a:noAutofit/>
          </a:bodyPr>
          <a:lstStyle/>
          <a:p>
            <a:pPr marL="228600" indent="-228600">
              <a:buFont typeface="+mj-lt"/>
              <a:buAutoNum type="arabicPeriod"/>
            </a:pPr>
            <a:r>
              <a:rPr lang="en-US" sz="1600" dirty="0" smtClean="0"/>
              <a:t>We do not really have a workspace for hands-on STEM projects for early childhood storytimes.</a:t>
            </a:r>
          </a:p>
          <a:p>
            <a:pPr marL="228600" indent="-228600">
              <a:buFont typeface="+mj-lt"/>
              <a:buAutoNum type="arabicPeriod"/>
            </a:pPr>
            <a:r>
              <a:rPr lang="en-US" sz="1600" dirty="0" smtClean="0"/>
              <a:t>Definitely need to learn more.</a:t>
            </a:r>
          </a:p>
          <a:p>
            <a:pPr marL="228600" indent="-228600">
              <a:buFont typeface="+mj-lt"/>
              <a:buAutoNum type="arabicPeriod"/>
            </a:pPr>
            <a:r>
              <a:rPr lang="en-US" sz="1600" dirty="0" smtClean="0"/>
              <a:t>Although setting high standards for all to strive for is a good idea, I hope you won't be as stringent with a library's part-time, low-wage, no-</a:t>
            </a:r>
            <a:r>
              <a:rPr lang="en-US" sz="1600" dirty="0" err="1" smtClean="0"/>
              <a:t>ed</a:t>
            </a:r>
            <a:r>
              <a:rPr lang="en-US" sz="1600" dirty="0" smtClean="0"/>
              <a:t>. beyond-high-school storytime leader's work as you would a professional teacher's.</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Q6: Which of the following areas represents a professional development need for enhancing programming at</a:t>
            </a:r>
            <a:r>
              <a:rPr dirty="0" smtClean="0"/>
              <a:t> your </a:t>
            </a:r>
            <a:r>
              <a:rPr dirty="0"/>
              <a:t>library? (Check all that apply.)</a:t>
            </a:r>
          </a:p>
        </p:txBody>
      </p:sp>
      <p:sp>
        <p:nvSpPr>
          <p:cNvPr id="3" name="Content Placeholder 2"/>
          <p:cNvSpPr>
            <a:spLocks noGrp="1"/>
          </p:cNvSpPr>
          <p:nvPr>
            <p:ph idx="1"/>
          </p:nvPr>
        </p:nvSpPr>
        <p:spPr/>
        <p:txBody>
          <a:bodyPr/>
          <a:lstStyle/>
          <a:p>
            <a:r>
              <a:t>Answered: 130    Skipped: 2</a:t>
            </a:r>
          </a:p>
        </p:txBody>
      </p:sp>
      <p:pic>
        <p:nvPicPr>
          <p:cNvPr id="4" name="Picture 3" descr="695318625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Q6: Which of the following areas represents a professional development need for enhancing programming at</a:t>
            </a:r>
            <a:r>
              <a:rPr dirty="0" smtClean="0"/>
              <a:t> your </a:t>
            </a:r>
            <a:r>
              <a:rPr dirty="0"/>
              <a:t>library? (Check all that apply.)</a:t>
            </a:r>
          </a:p>
        </p:txBody>
      </p:sp>
      <p:sp>
        <p:nvSpPr>
          <p:cNvPr id="3" name="Content Placeholder 2"/>
          <p:cNvSpPr>
            <a:spLocks noGrp="1"/>
          </p:cNvSpPr>
          <p:nvPr>
            <p:ph idx="1"/>
          </p:nvPr>
        </p:nvSpPr>
        <p:spPr/>
        <p:txBody>
          <a:bodyPr/>
          <a:lstStyle/>
          <a:p>
            <a:r>
              <a:t>Answered: 130    Skipped: 2</a:t>
            </a:r>
          </a:p>
        </p:txBody>
      </p:sp>
      <p:pic>
        <p:nvPicPr>
          <p:cNvPr id="4" name="Picture 3" descr="6953186250.png"/>
          <p:cNvPicPr>
            <a:picLocks noChangeAspect="1"/>
          </p:cNvPicPr>
          <p:nvPr/>
        </p:nvPicPr>
        <p:blipFill>
          <a:blip r:embed="rId2"/>
          <a:stretch>
            <a:fillRect/>
          </a:stretch>
        </p:blipFill>
        <p:spPr>
          <a:xfrm>
            <a:off x="1049658" y="1498491"/>
            <a:ext cx="5388428" cy="3356428"/>
          </a:xfrm>
          <a:prstGeom prst="rect">
            <a:avLst/>
          </a:prstGeom>
        </p:spPr>
      </p:pic>
      <p:sp>
        <p:nvSpPr>
          <p:cNvPr id="5" name="TextBox 4"/>
          <p:cNvSpPr txBox="1"/>
          <p:nvPr/>
        </p:nvSpPr>
        <p:spPr>
          <a:xfrm>
            <a:off x="4653620" y="1660828"/>
            <a:ext cx="1083472" cy="400110"/>
          </a:xfrm>
          <a:prstGeom prst="rect">
            <a:avLst/>
          </a:prstGeom>
          <a:noFill/>
        </p:spPr>
        <p:txBody>
          <a:bodyPr wrap="square" rtlCol="0">
            <a:spAutoFit/>
          </a:bodyPr>
          <a:lstStyle/>
          <a:p>
            <a:r>
              <a:rPr lang="en-US" sz="1000" dirty="0" smtClean="0"/>
              <a:t>57.69%    </a:t>
            </a:r>
          </a:p>
          <a:p>
            <a:r>
              <a:rPr lang="en-US" sz="1000" dirty="0" smtClean="0"/>
              <a:t>75 responses</a:t>
            </a:r>
            <a:endParaRPr lang="en-US" sz="1000" dirty="0"/>
          </a:p>
        </p:txBody>
      </p:sp>
      <p:sp>
        <p:nvSpPr>
          <p:cNvPr id="6" name="TextBox 5"/>
          <p:cNvSpPr txBox="1"/>
          <p:nvPr/>
        </p:nvSpPr>
        <p:spPr>
          <a:xfrm>
            <a:off x="5534262" y="2381676"/>
            <a:ext cx="1083472" cy="400110"/>
          </a:xfrm>
          <a:prstGeom prst="rect">
            <a:avLst/>
          </a:prstGeom>
          <a:noFill/>
        </p:spPr>
        <p:txBody>
          <a:bodyPr wrap="square" rtlCol="0">
            <a:spAutoFit/>
          </a:bodyPr>
          <a:lstStyle/>
          <a:p>
            <a:r>
              <a:rPr lang="en-US" sz="1000" dirty="0" smtClean="0"/>
              <a:t>78.46%    </a:t>
            </a:r>
          </a:p>
          <a:p>
            <a:r>
              <a:rPr lang="en-US" sz="1000" dirty="0" smtClean="0"/>
              <a:t>102 responses</a:t>
            </a:r>
            <a:endParaRPr lang="en-US" sz="1000" dirty="0"/>
          </a:p>
        </p:txBody>
      </p:sp>
      <p:sp>
        <p:nvSpPr>
          <p:cNvPr id="7" name="TextBox 6"/>
          <p:cNvSpPr txBox="1"/>
          <p:nvPr/>
        </p:nvSpPr>
        <p:spPr>
          <a:xfrm>
            <a:off x="5073873" y="3111406"/>
            <a:ext cx="1083472" cy="400110"/>
          </a:xfrm>
          <a:prstGeom prst="rect">
            <a:avLst/>
          </a:prstGeom>
          <a:noFill/>
        </p:spPr>
        <p:txBody>
          <a:bodyPr wrap="square" rtlCol="0">
            <a:spAutoFit/>
          </a:bodyPr>
          <a:lstStyle/>
          <a:p>
            <a:r>
              <a:rPr lang="en-US" sz="1000" dirty="0" smtClean="0"/>
              <a:t>67.69%    </a:t>
            </a:r>
          </a:p>
          <a:p>
            <a:r>
              <a:rPr lang="en-US" sz="1000" dirty="0" smtClean="0"/>
              <a:t>88 responses</a:t>
            </a:r>
            <a:endParaRPr lang="en-US" sz="1000" dirty="0"/>
          </a:p>
        </p:txBody>
      </p:sp>
      <p:sp>
        <p:nvSpPr>
          <p:cNvPr id="8" name="TextBox 7"/>
          <p:cNvSpPr txBox="1"/>
          <p:nvPr/>
        </p:nvSpPr>
        <p:spPr>
          <a:xfrm>
            <a:off x="2384353" y="3832254"/>
            <a:ext cx="1083472" cy="400110"/>
          </a:xfrm>
          <a:prstGeom prst="rect">
            <a:avLst/>
          </a:prstGeom>
          <a:noFill/>
        </p:spPr>
        <p:txBody>
          <a:bodyPr wrap="square" rtlCol="0">
            <a:spAutoFit/>
          </a:bodyPr>
          <a:lstStyle/>
          <a:p>
            <a:r>
              <a:rPr lang="en-US" sz="1000" dirty="0" smtClean="0"/>
              <a:t>5.38%    </a:t>
            </a:r>
          </a:p>
          <a:p>
            <a:r>
              <a:rPr lang="en-US" sz="1000" dirty="0" smtClean="0"/>
              <a:t>7 responses</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Comments (5)</a:t>
            </a:r>
            <a:endParaRPr lang="en-US" dirty="0"/>
          </a:p>
        </p:txBody>
      </p:sp>
      <p:sp>
        <p:nvSpPr>
          <p:cNvPr id="3" name="Text Placeholder 2"/>
          <p:cNvSpPr>
            <a:spLocks noGrp="1"/>
          </p:cNvSpPr>
          <p:nvPr>
            <p:ph type="body" sz="quarter" idx="13"/>
          </p:nvPr>
        </p:nvSpPr>
        <p:spPr>
          <a:xfrm>
            <a:off x="115888" y="723900"/>
            <a:ext cx="8228848" cy="4125400"/>
          </a:xfrm>
        </p:spPr>
        <p:txBody>
          <a:bodyPr>
            <a:noAutofit/>
          </a:bodyPr>
          <a:lstStyle/>
          <a:p>
            <a:pPr marL="228600" indent="-228600">
              <a:buFont typeface="+mj-lt"/>
              <a:buAutoNum type="arabicPeriod"/>
            </a:pPr>
            <a:r>
              <a:rPr lang="en-US" sz="1600" dirty="0" smtClean="0"/>
              <a:t>Our library is the process of extending Stem and are renovating for this purpose.</a:t>
            </a:r>
          </a:p>
          <a:p>
            <a:pPr marL="228600" indent="-228600">
              <a:buFont typeface="+mj-lt"/>
              <a:buAutoNum type="arabicPeriod"/>
            </a:pPr>
            <a:r>
              <a:rPr lang="en-US" sz="1600" dirty="0" smtClean="0"/>
              <a:t>One should never stop learning new ideas.</a:t>
            </a:r>
          </a:p>
          <a:p>
            <a:pPr marL="228600" indent="-228600">
              <a:buFont typeface="+mj-lt"/>
              <a:buAutoNum type="arabicPeriod"/>
            </a:pPr>
            <a:r>
              <a:rPr lang="en-US" sz="1600" dirty="0" smtClean="0"/>
              <a:t>Although familiar with this concept any addition information would be appreciated. I do use a variety of books both </a:t>
            </a:r>
            <a:r>
              <a:rPr lang="en-US" sz="1600" dirty="0" err="1" smtClean="0"/>
              <a:t>Fic</a:t>
            </a:r>
            <a:r>
              <a:rPr lang="en-US" sz="1600" dirty="0" smtClean="0"/>
              <a:t> and NF and try to do movement activities that include a variety of modes. Our summer reading program curriculum has many ideas for including STEM activities especially for the elementary level.</a:t>
            </a:r>
          </a:p>
          <a:p>
            <a:pPr marL="228600" indent="-228600">
              <a:buFont typeface="+mj-lt"/>
              <a:buAutoNum type="arabicPeriod"/>
            </a:pPr>
            <a:r>
              <a:rPr lang="en-US" sz="1600" dirty="0" smtClean="0"/>
              <a:t>We have included </a:t>
            </a:r>
            <a:r>
              <a:rPr lang="en-US" sz="1600" dirty="0" err="1" smtClean="0"/>
              <a:t>iPads</a:t>
            </a:r>
            <a:r>
              <a:rPr lang="en-US" sz="1600" dirty="0" smtClean="0"/>
              <a:t> in our storytimes as a way to model how to use technology with young children. We have used </a:t>
            </a:r>
            <a:r>
              <a:rPr lang="en-US" sz="1600" dirty="0" err="1" smtClean="0"/>
              <a:t>NAEYC's</a:t>
            </a:r>
            <a:r>
              <a:rPr lang="en-US" sz="1600" dirty="0" smtClean="0"/>
              <a:t> statement on using technology with young children as a basis. We also include nonfiction texts and counting and other math and science concepts into our storytimes.</a:t>
            </a:r>
          </a:p>
          <a:p>
            <a:pPr marL="228600" indent="-228600">
              <a:buFont typeface="+mj-lt"/>
              <a:buAutoNum type="arabicPeriod"/>
            </a:pPr>
            <a:r>
              <a:rPr lang="en-US" sz="1600" dirty="0" smtClean="0"/>
              <a:t>We are always glad for more information relating to Pre-K.</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Which of the following best describes your position on having toys and games in the library?</a:t>
            </a:r>
          </a:p>
        </p:txBody>
      </p:sp>
      <p:sp>
        <p:nvSpPr>
          <p:cNvPr id="3" name="Content Placeholder 2"/>
          <p:cNvSpPr>
            <a:spLocks noGrp="1"/>
          </p:cNvSpPr>
          <p:nvPr>
            <p:ph idx="1"/>
          </p:nvPr>
        </p:nvSpPr>
        <p:spPr/>
        <p:txBody>
          <a:bodyPr/>
          <a:lstStyle/>
          <a:p>
            <a:r>
              <a:t>Answered: 132    Skipped: 0</a:t>
            </a:r>
          </a:p>
        </p:txBody>
      </p:sp>
      <p:pic>
        <p:nvPicPr>
          <p:cNvPr id="4" name="Picture 3" descr="696534092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Q7: Which of the following best describes your position on having toys and games in the library?</a:t>
            </a:r>
          </a:p>
        </p:txBody>
      </p:sp>
      <p:sp>
        <p:nvSpPr>
          <p:cNvPr id="3" name="Content Placeholder 2"/>
          <p:cNvSpPr>
            <a:spLocks noGrp="1"/>
          </p:cNvSpPr>
          <p:nvPr>
            <p:ph idx="1"/>
          </p:nvPr>
        </p:nvSpPr>
        <p:spPr/>
        <p:txBody>
          <a:bodyPr/>
          <a:lstStyle/>
          <a:p>
            <a:r>
              <a:t>Answered: 132    Skipped: 0</a:t>
            </a:r>
          </a:p>
        </p:txBody>
      </p:sp>
      <p:pic>
        <p:nvPicPr>
          <p:cNvPr id="4" name="Picture 3" descr="6965340920.png"/>
          <p:cNvPicPr>
            <a:picLocks noChangeAspect="1"/>
          </p:cNvPicPr>
          <p:nvPr/>
        </p:nvPicPr>
        <p:blipFill>
          <a:blip r:embed="rId2"/>
          <a:stretch>
            <a:fillRect/>
          </a:stretch>
        </p:blipFill>
        <p:spPr>
          <a:xfrm>
            <a:off x="1049658" y="1498491"/>
            <a:ext cx="5388428" cy="3356428"/>
          </a:xfrm>
          <a:prstGeom prst="rect">
            <a:avLst/>
          </a:prstGeom>
        </p:spPr>
      </p:pic>
      <p:sp>
        <p:nvSpPr>
          <p:cNvPr id="5" name="TextBox 4"/>
          <p:cNvSpPr txBox="1"/>
          <p:nvPr/>
        </p:nvSpPr>
        <p:spPr>
          <a:xfrm>
            <a:off x="6121831" y="1654758"/>
            <a:ext cx="1083472" cy="400110"/>
          </a:xfrm>
          <a:prstGeom prst="rect">
            <a:avLst/>
          </a:prstGeom>
          <a:noFill/>
        </p:spPr>
        <p:txBody>
          <a:bodyPr wrap="square" rtlCol="0">
            <a:spAutoFit/>
          </a:bodyPr>
          <a:lstStyle/>
          <a:p>
            <a:r>
              <a:rPr lang="en-US" sz="1000" dirty="0" smtClean="0"/>
              <a:t>92.42%    </a:t>
            </a:r>
          </a:p>
          <a:p>
            <a:r>
              <a:rPr lang="en-US" sz="1000" dirty="0" smtClean="0"/>
              <a:t>122 responses</a:t>
            </a:r>
            <a:endParaRPr lang="en-US" sz="1000" dirty="0"/>
          </a:p>
        </p:txBody>
      </p:sp>
      <p:sp>
        <p:nvSpPr>
          <p:cNvPr id="6" name="TextBox 5"/>
          <p:cNvSpPr txBox="1"/>
          <p:nvPr/>
        </p:nvSpPr>
        <p:spPr>
          <a:xfrm>
            <a:off x="2258596" y="2391964"/>
            <a:ext cx="1083472" cy="400110"/>
          </a:xfrm>
          <a:prstGeom prst="rect">
            <a:avLst/>
          </a:prstGeom>
          <a:noFill/>
        </p:spPr>
        <p:txBody>
          <a:bodyPr wrap="square" rtlCol="0">
            <a:spAutoFit/>
          </a:bodyPr>
          <a:lstStyle/>
          <a:p>
            <a:r>
              <a:rPr lang="en-US" sz="1000" dirty="0" smtClean="0"/>
              <a:t>1.52%    </a:t>
            </a:r>
          </a:p>
          <a:p>
            <a:r>
              <a:rPr lang="en-US" sz="1000" dirty="0" smtClean="0"/>
              <a:t>2 responses</a:t>
            </a:r>
            <a:endParaRPr lang="en-US" sz="1000" dirty="0"/>
          </a:p>
        </p:txBody>
      </p:sp>
      <p:sp>
        <p:nvSpPr>
          <p:cNvPr id="7" name="TextBox 6"/>
          <p:cNvSpPr txBox="1"/>
          <p:nvPr/>
        </p:nvSpPr>
        <p:spPr>
          <a:xfrm>
            <a:off x="2418454" y="3839730"/>
            <a:ext cx="1083472" cy="400110"/>
          </a:xfrm>
          <a:prstGeom prst="rect">
            <a:avLst/>
          </a:prstGeom>
          <a:noFill/>
        </p:spPr>
        <p:txBody>
          <a:bodyPr wrap="square" rtlCol="0">
            <a:spAutoFit/>
          </a:bodyPr>
          <a:lstStyle/>
          <a:p>
            <a:r>
              <a:rPr lang="en-US" sz="1000" dirty="0" smtClean="0"/>
              <a:t>6.06%    </a:t>
            </a:r>
          </a:p>
          <a:p>
            <a:r>
              <a:rPr lang="en-US" sz="1000" dirty="0" smtClean="0"/>
              <a:t>8 responses</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Responses (8)</a:t>
            </a:r>
            <a:endParaRPr lang="en-US" dirty="0"/>
          </a:p>
        </p:txBody>
      </p:sp>
      <p:sp>
        <p:nvSpPr>
          <p:cNvPr id="3" name="Text Placeholder 2"/>
          <p:cNvSpPr>
            <a:spLocks noGrp="1"/>
          </p:cNvSpPr>
          <p:nvPr>
            <p:ph type="body" sz="quarter" idx="13"/>
          </p:nvPr>
        </p:nvSpPr>
        <p:spPr>
          <a:xfrm>
            <a:off x="115888" y="723900"/>
            <a:ext cx="8228848" cy="4125400"/>
          </a:xfrm>
        </p:spPr>
        <p:txBody>
          <a:bodyPr>
            <a:noAutofit/>
          </a:bodyPr>
          <a:lstStyle/>
          <a:p>
            <a:pPr marL="228600" indent="-228600">
              <a:buFont typeface="+mj-lt"/>
              <a:buAutoNum type="arabicPeriod"/>
            </a:pPr>
            <a:r>
              <a:rPr lang="en-US" sz="1600" dirty="0" smtClean="0"/>
              <a:t>I always set toys out at the end of my Toddler Time, which the parents and children really enjoy. We only have one toy - a box of blocks - sitting out for use throughout the day. Having worked in a library where there were lots of toys available all day, the staff had to spend lots of time each day cleaning up the toys even though there were signs out asking parents/children to clean up. So, my view is somewhere between the first and second choice.</a:t>
            </a:r>
          </a:p>
          <a:p>
            <a:pPr marL="228600" indent="-228600">
              <a:buFont typeface="+mj-lt"/>
              <a:buAutoNum type="arabicPeriod"/>
            </a:pPr>
            <a:r>
              <a:rPr lang="en-US" sz="1600" dirty="0" smtClean="0"/>
              <a:t>We have incorporated toys and puzzles in our library children's room that are available at all times due to the Family Place Grant. For story times my practice is to keep their focused attention at the beginning for the stories and songs and save toys, games and other large motor activities like the parachute for the end of typical story time.</a:t>
            </a:r>
          </a:p>
          <a:p>
            <a:pPr marL="228600" indent="-228600">
              <a:buFont typeface="+mj-lt"/>
              <a:buAutoNum type="arabicPeriod"/>
            </a:pPr>
            <a:r>
              <a:rPr lang="en-US" sz="1600" dirty="0" smtClean="0"/>
              <a:t>a blessing and a bane.....</a:t>
            </a:r>
          </a:p>
          <a:p>
            <a:pPr marL="228600" indent="-228600">
              <a:buFont typeface="+mj-lt"/>
              <a:buAutoNum type="arabicPeriod"/>
            </a:pPr>
            <a:r>
              <a:rPr lang="en-US" sz="1600" dirty="0" smtClean="0"/>
              <a:t>Our children's room is not always staffed. Toys have gotten ruined and or left thrown all over the children's room.</a:t>
            </a:r>
          </a:p>
          <a:p>
            <a:pPr marL="228600" indent="-228600">
              <a:buFont typeface="+mj-lt"/>
              <a:buAutoNum type="arabicPeriod"/>
            </a:pPr>
            <a:r>
              <a:rPr lang="en-US" sz="1600" dirty="0" smtClean="0"/>
              <a:t>The use of Magna-tiles as an example invigorates multi-age play at our library and encourages cooperative learning at all times.</a:t>
            </a:r>
          </a:p>
          <a:p>
            <a:pPr marL="228600" indent="-228600">
              <a:buFont typeface="+mj-lt"/>
              <a:buAutoNum type="arabicPeriod"/>
            </a:pP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Responses (continued)</a:t>
            </a:r>
            <a:endParaRPr lang="en-US" dirty="0"/>
          </a:p>
        </p:txBody>
      </p:sp>
      <p:sp>
        <p:nvSpPr>
          <p:cNvPr id="3" name="Text Placeholder 2"/>
          <p:cNvSpPr>
            <a:spLocks noGrp="1"/>
          </p:cNvSpPr>
          <p:nvPr>
            <p:ph type="body" sz="quarter" idx="13"/>
          </p:nvPr>
        </p:nvSpPr>
        <p:spPr>
          <a:xfrm>
            <a:off x="115888" y="723900"/>
            <a:ext cx="8228848" cy="4125400"/>
          </a:xfrm>
        </p:spPr>
        <p:txBody>
          <a:bodyPr>
            <a:noAutofit/>
          </a:bodyPr>
          <a:lstStyle/>
          <a:p>
            <a:pPr marL="228600" indent="-228600"/>
            <a:r>
              <a:rPr lang="en-US" sz="1600" dirty="0" smtClean="0"/>
              <a:t>6. Toys &amp; games are fine &amp; can be a great learning experience. However NO ONE (adult or child) has ever learned to put games away at our library, so we do not have them out loose and only use the in a controlled situation where staff knows they will be responsible for pick-up.</a:t>
            </a:r>
          </a:p>
          <a:p>
            <a:pPr marL="228600" indent="-228600"/>
            <a:r>
              <a:rPr lang="en-US" sz="1600" dirty="0" smtClean="0"/>
              <a:t>7. Toys &amp; games enhance the library setting and, during library story time, brought out at the end unless are part of the program.</a:t>
            </a:r>
          </a:p>
          <a:p>
            <a:pPr marL="228600" indent="-228600"/>
            <a:r>
              <a:rPr lang="en-US" sz="1600" dirty="0" smtClean="0"/>
              <a:t>8. Toys and games enhance the library setting for children and families when played with properly and under supervision.</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Q2: Which of the following areas represents a professional development need for enhancing programming at</a:t>
            </a:r>
            <a:r>
              <a:rPr dirty="0" smtClean="0"/>
              <a:t> your </a:t>
            </a:r>
            <a:r>
              <a:rPr dirty="0"/>
              <a:t>library? (Check all that apply.)</a:t>
            </a:r>
          </a:p>
        </p:txBody>
      </p:sp>
      <p:sp>
        <p:nvSpPr>
          <p:cNvPr id="3" name="Content Placeholder 2"/>
          <p:cNvSpPr>
            <a:spLocks noGrp="1"/>
          </p:cNvSpPr>
          <p:nvPr>
            <p:ph idx="1"/>
          </p:nvPr>
        </p:nvSpPr>
        <p:spPr/>
        <p:txBody>
          <a:bodyPr/>
          <a:lstStyle/>
          <a:p>
            <a:r>
              <a:t>Answered: 128    Skipped: 4</a:t>
            </a:r>
          </a:p>
        </p:txBody>
      </p:sp>
      <p:pic>
        <p:nvPicPr>
          <p:cNvPr id="4" name="Picture 3" descr="6953101480.png"/>
          <p:cNvPicPr>
            <a:picLocks noChangeAspect="1"/>
          </p:cNvPicPr>
          <p:nvPr/>
        </p:nvPicPr>
        <p:blipFill>
          <a:blip r:embed="rId2"/>
          <a:stretch>
            <a:fillRect/>
          </a:stretch>
        </p:blipFill>
        <p:spPr>
          <a:xfrm>
            <a:off x="2008806" y="743392"/>
            <a:ext cx="4554181" cy="409702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600" dirty="0"/>
              <a:t>Q8: Based on your staffing and the needs of your community, which of the following opportunities/resources</a:t>
            </a:r>
            <a:r>
              <a:rPr sz="1600" dirty="0" smtClean="0"/>
              <a:t> would </a:t>
            </a:r>
            <a:r>
              <a:rPr sz="1600" dirty="0"/>
              <a:t>be helpful? (Check all that apply.)</a:t>
            </a:r>
          </a:p>
        </p:txBody>
      </p:sp>
      <p:sp>
        <p:nvSpPr>
          <p:cNvPr id="3" name="Content Placeholder 2"/>
          <p:cNvSpPr>
            <a:spLocks noGrp="1"/>
          </p:cNvSpPr>
          <p:nvPr>
            <p:ph idx="1"/>
          </p:nvPr>
        </p:nvSpPr>
        <p:spPr/>
        <p:txBody>
          <a:bodyPr/>
          <a:lstStyle/>
          <a:p>
            <a:r>
              <a:t>Answered: 132    Skipped: 0</a:t>
            </a:r>
          </a:p>
        </p:txBody>
      </p:sp>
      <p:pic>
        <p:nvPicPr>
          <p:cNvPr id="4" name="Picture 3" descr="695321246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600" dirty="0"/>
              <a:t>Q8: Based on your staffing and the needs of your community, which of the following opportunities/resources</a:t>
            </a:r>
            <a:r>
              <a:rPr sz="1600" dirty="0" smtClean="0"/>
              <a:t> would </a:t>
            </a:r>
            <a:r>
              <a:rPr sz="1600" dirty="0"/>
              <a:t>be helpful? (Check all that apply.)</a:t>
            </a:r>
          </a:p>
        </p:txBody>
      </p:sp>
      <p:sp>
        <p:nvSpPr>
          <p:cNvPr id="3" name="Content Placeholder 2"/>
          <p:cNvSpPr>
            <a:spLocks noGrp="1"/>
          </p:cNvSpPr>
          <p:nvPr>
            <p:ph idx="1"/>
          </p:nvPr>
        </p:nvSpPr>
        <p:spPr/>
        <p:txBody>
          <a:bodyPr/>
          <a:lstStyle/>
          <a:p>
            <a:r>
              <a:t>Answered: 132    Skipped: 0</a:t>
            </a:r>
          </a:p>
        </p:txBody>
      </p:sp>
      <p:pic>
        <p:nvPicPr>
          <p:cNvPr id="4" name="Picture 3" descr="6953212460.png"/>
          <p:cNvPicPr>
            <a:picLocks noChangeAspect="1"/>
          </p:cNvPicPr>
          <p:nvPr/>
        </p:nvPicPr>
        <p:blipFill>
          <a:blip r:embed="rId2"/>
          <a:stretch>
            <a:fillRect/>
          </a:stretch>
        </p:blipFill>
        <p:spPr>
          <a:xfrm>
            <a:off x="1049658" y="1498491"/>
            <a:ext cx="5388428" cy="3356428"/>
          </a:xfrm>
          <a:prstGeom prst="rect">
            <a:avLst/>
          </a:prstGeom>
        </p:spPr>
      </p:pic>
      <p:sp>
        <p:nvSpPr>
          <p:cNvPr id="5" name="TextBox 4"/>
          <p:cNvSpPr txBox="1"/>
          <p:nvPr/>
        </p:nvSpPr>
        <p:spPr>
          <a:xfrm>
            <a:off x="5775472" y="1654758"/>
            <a:ext cx="1083472" cy="400110"/>
          </a:xfrm>
          <a:prstGeom prst="rect">
            <a:avLst/>
          </a:prstGeom>
          <a:noFill/>
        </p:spPr>
        <p:txBody>
          <a:bodyPr wrap="square" rtlCol="0">
            <a:spAutoFit/>
          </a:bodyPr>
          <a:lstStyle/>
          <a:p>
            <a:r>
              <a:rPr lang="en-US" sz="1000" dirty="0" smtClean="0"/>
              <a:t>84.09%    </a:t>
            </a:r>
          </a:p>
          <a:p>
            <a:r>
              <a:rPr lang="en-US" sz="1000" dirty="0" smtClean="0"/>
              <a:t>111 responses</a:t>
            </a:r>
            <a:endParaRPr lang="en-US" sz="1000" dirty="0"/>
          </a:p>
        </p:txBody>
      </p:sp>
      <p:sp>
        <p:nvSpPr>
          <p:cNvPr id="6" name="TextBox 5"/>
          <p:cNvSpPr txBox="1"/>
          <p:nvPr/>
        </p:nvSpPr>
        <p:spPr>
          <a:xfrm>
            <a:off x="5464637" y="2383082"/>
            <a:ext cx="1083472" cy="400110"/>
          </a:xfrm>
          <a:prstGeom prst="rect">
            <a:avLst/>
          </a:prstGeom>
          <a:noFill/>
        </p:spPr>
        <p:txBody>
          <a:bodyPr wrap="square" rtlCol="0">
            <a:spAutoFit/>
          </a:bodyPr>
          <a:lstStyle/>
          <a:p>
            <a:r>
              <a:rPr lang="en-US" sz="1000" dirty="0" smtClean="0"/>
              <a:t>76.52%    </a:t>
            </a:r>
          </a:p>
          <a:p>
            <a:r>
              <a:rPr lang="en-US" sz="1000" dirty="0" smtClean="0"/>
              <a:t>101 responses</a:t>
            </a:r>
            <a:endParaRPr lang="en-US" sz="1000" dirty="0"/>
          </a:p>
        </p:txBody>
      </p:sp>
      <p:sp>
        <p:nvSpPr>
          <p:cNvPr id="7" name="TextBox 6"/>
          <p:cNvSpPr txBox="1"/>
          <p:nvPr/>
        </p:nvSpPr>
        <p:spPr>
          <a:xfrm>
            <a:off x="4203535" y="3111406"/>
            <a:ext cx="1083472" cy="400110"/>
          </a:xfrm>
          <a:prstGeom prst="rect">
            <a:avLst/>
          </a:prstGeom>
          <a:noFill/>
        </p:spPr>
        <p:txBody>
          <a:bodyPr wrap="square" rtlCol="0">
            <a:spAutoFit/>
          </a:bodyPr>
          <a:lstStyle/>
          <a:p>
            <a:r>
              <a:rPr lang="en-US" sz="1000" dirty="0" smtClean="0"/>
              <a:t>46.97%    </a:t>
            </a:r>
          </a:p>
          <a:p>
            <a:r>
              <a:rPr lang="en-US" sz="1000" dirty="0" smtClean="0"/>
              <a:t>62 responses</a:t>
            </a:r>
            <a:endParaRPr lang="en-US" sz="1000" dirty="0"/>
          </a:p>
        </p:txBody>
      </p:sp>
      <p:sp>
        <p:nvSpPr>
          <p:cNvPr id="8" name="TextBox 7"/>
          <p:cNvSpPr txBox="1"/>
          <p:nvPr/>
        </p:nvSpPr>
        <p:spPr>
          <a:xfrm>
            <a:off x="2453978" y="3821966"/>
            <a:ext cx="1083472" cy="400110"/>
          </a:xfrm>
          <a:prstGeom prst="rect">
            <a:avLst/>
          </a:prstGeom>
          <a:noFill/>
        </p:spPr>
        <p:txBody>
          <a:bodyPr wrap="square" rtlCol="0">
            <a:spAutoFit/>
          </a:bodyPr>
          <a:lstStyle/>
          <a:p>
            <a:r>
              <a:rPr lang="en-US" sz="1000" dirty="0" smtClean="0"/>
              <a:t>6.82%    </a:t>
            </a:r>
          </a:p>
          <a:p>
            <a:r>
              <a:rPr lang="en-US" sz="1000" dirty="0" smtClean="0"/>
              <a:t>9 responses</a:t>
            </a:r>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Responses (9)</a:t>
            </a:r>
            <a:endParaRPr lang="en-US" dirty="0"/>
          </a:p>
        </p:txBody>
      </p:sp>
      <p:sp>
        <p:nvSpPr>
          <p:cNvPr id="3" name="Text Placeholder 2"/>
          <p:cNvSpPr>
            <a:spLocks noGrp="1"/>
          </p:cNvSpPr>
          <p:nvPr>
            <p:ph type="body" sz="quarter" idx="13"/>
          </p:nvPr>
        </p:nvSpPr>
        <p:spPr>
          <a:xfrm>
            <a:off x="115888" y="723900"/>
            <a:ext cx="8228848" cy="4125400"/>
          </a:xfrm>
        </p:spPr>
        <p:txBody>
          <a:bodyPr>
            <a:noAutofit/>
          </a:bodyPr>
          <a:lstStyle/>
          <a:p>
            <a:pPr marL="228600" indent="-228600">
              <a:buFont typeface="+mj-lt"/>
              <a:buAutoNum type="arabicPeriod"/>
            </a:pPr>
            <a:r>
              <a:rPr lang="en-US" sz="1600" dirty="0" smtClean="0"/>
              <a:t>I would love to receive material to know how to promote a program like this in our library for the community!</a:t>
            </a:r>
          </a:p>
          <a:p>
            <a:pPr marL="228600" indent="-228600">
              <a:buFont typeface="+mj-lt"/>
              <a:buAutoNum type="arabicPeriod"/>
            </a:pPr>
            <a:r>
              <a:rPr lang="en-US" sz="1600" dirty="0" smtClean="0"/>
              <a:t>I am an Early Childhood Educator in a Children's Librarian position, so I am well aware of all of these things. However, having a district wide workshop to refresh these areas would be most helpful for those not as aware.</a:t>
            </a:r>
          </a:p>
          <a:p>
            <a:pPr marL="228600" indent="-228600">
              <a:buFont typeface="+mj-lt"/>
              <a:buAutoNum type="arabicPeriod"/>
            </a:pPr>
            <a:r>
              <a:rPr lang="en-US" sz="1600" dirty="0" smtClean="0"/>
              <a:t>Something very parent-friendly, that they will sit still for!</a:t>
            </a:r>
          </a:p>
          <a:p>
            <a:pPr marL="228600" indent="-228600">
              <a:buFont typeface="+mj-lt"/>
              <a:buAutoNum type="arabicPeriod"/>
            </a:pPr>
            <a:r>
              <a:rPr lang="en-US" sz="1600" dirty="0" smtClean="0"/>
              <a:t>I would be interested in a workshop on classroom management, because sometime implementing new learning objective disrupts the flow of storytime. Families with children of all ages come to storytime even if the storytime is an age specific storytime and I would like to find a way to keep the peace during storytime while trying to "teach" these new learning objectives during storytime.</a:t>
            </a:r>
          </a:p>
          <a:p>
            <a:pPr marL="228600" indent="-228600">
              <a:buFont typeface="+mj-lt"/>
              <a:buAutoNum type="arabicPeriod"/>
            </a:pPr>
            <a:r>
              <a:rPr lang="en-US" sz="1600" dirty="0" smtClean="0"/>
              <a:t>As a member of our School District's Pre-K transition team, we all work together to provide many activities for our transitioning kindergartens. Anything I do in my role is in total cooperation with our school district. It is important that the public library be seen in partnership with the school district, not as an entity doing its own thing.</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Responses (continued)</a:t>
            </a:r>
            <a:endParaRPr lang="en-US" dirty="0"/>
          </a:p>
        </p:txBody>
      </p:sp>
      <p:sp>
        <p:nvSpPr>
          <p:cNvPr id="3" name="Text Placeholder 2"/>
          <p:cNvSpPr>
            <a:spLocks noGrp="1"/>
          </p:cNvSpPr>
          <p:nvPr>
            <p:ph type="body" sz="quarter" idx="13"/>
          </p:nvPr>
        </p:nvSpPr>
        <p:spPr>
          <a:xfrm>
            <a:off x="115888" y="910422"/>
            <a:ext cx="8228848" cy="2446796"/>
          </a:xfrm>
        </p:spPr>
        <p:txBody>
          <a:bodyPr>
            <a:noAutofit/>
          </a:bodyPr>
          <a:lstStyle/>
          <a:p>
            <a:pPr marL="228600" indent="-228600"/>
            <a:r>
              <a:rPr lang="en-US" sz="1600" dirty="0" smtClean="0"/>
              <a:t>6. No staffing available </a:t>
            </a:r>
            <a:r>
              <a:rPr lang="en-US" sz="1600" smtClean="0"/>
              <a:t>for training.</a:t>
            </a:r>
          </a:p>
          <a:p>
            <a:pPr marL="228600" indent="-228600"/>
            <a:r>
              <a:rPr lang="en-US" sz="1600" dirty="0" smtClean="0"/>
              <a:t>7. Including Head Start teachers in the "childcare provider program.”</a:t>
            </a:r>
          </a:p>
          <a:p>
            <a:pPr marL="228600" indent="-228600"/>
            <a:r>
              <a:rPr lang="en-US" sz="1600" dirty="0" smtClean="0"/>
              <a:t>8. We currently provide kindergarten readiness programs.</a:t>
            </a:r>
          </a:p>
          <a:p>
            <a:pPr marL="228600" indent="-228600"/>
            <a:r>
              <a:rPr lang="en-US" sz="1600" dirty="0" smtClean="0"/>
              <a:t>9. None of the above.</a:t>
            </a: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2667" dirty="0" smtClean="0"/>
              <a:t>Conclusions &amp; Implications</a:t>
            </a:r>
            <a:endParaRPr lang="en-US" sz="2667" dirty="0"/>
          </a:p>
        </p:txBody>
      </p:sp>
      <p:sp>
        <p:nvSpPr>
          <p:cNvPr id="3" name="Text Placeholder 2"/>
          <p:cNvSpPr>
            <a:spLocks noGrp="1"/>
          </p:cNvSpPr>
          <p:nvPr>
            <p:ph type="body" sz="quarter" idx="13"/>
          </p:nvPr>
        </p:nvSpPr>
        <p:spPr>
          <a:xfrm>
            <a:off x="115888" y="883776"/>
            <a:ext cx="8228848" cy="261938"/>
          </a:xfrm>
        </p:spPr>
        <p:txBody>
          <a:bodyPr>
            <a:noAutofit/>
          </a:bodyPr>
          <a:lstStyle/>
          <a:p>
            <a:pPr marL="342900" indent="-342900">
              <a:buFont typeface="+mj-lt"/>
              <a:buAutoNum type="arabicPeriod"/>
            </a:pPr>
            <a:endParaRPr lang="en-US" sz="1800" dirty="0" smtClean="0"/>
          </a:p>
          <a:p>
            <a:pPr marL="342900" indent="-342900">
              <a:buFont typeface="+mj-lt"/>
              <a:buAutoNum type="arabicPeriod"/>
            </a:pPr>
            <a:r>
              <a:rPr lang="en-US" sz="1800" dirty="0" smtClean="0"/>
              <a:t> </a:t>
            </a:r>
            <a:r>
              <a:rPr lang="en-US" sz="1600" dirty="0" smtClean="0"/>
              <a:t>Respondents across the state want more early literacy parent tips and activities for      their storytimes.</a:t>
            </a:r>
          </a:p>
          <a:p>
            <a:pPr marL="342900" indent="-342900">
              <a:buFont typeface="+mj-lt"/>
              <a:buAutoNum type="arabicPeriod"/>
            </a:pPr>
            <a:r>
              <a:rPr lang="en-US" sz="1600" dirty="0" smtClean="0"/>
              <a:t> There is some need for a refresher of the research base on brain development and best practices for early literacy development.</a:t>
            </a:r>
          </a:p>
          <a:p>
            <a:pPr marL="342900" indent="-342900">
              <a:buFont typeface="+mj-lt"/>
              <a:buAutoNum type="arabicPeriod"/>
            </a:pPr>
            <a:r>
              <a:rPr lang="en-US" sz="1600" dirty="0" smtClean="0"/>
              <a:t> There is some need for tips on behavior management during programming, particularly multi-age programming.</a:t>
            </a:r>
          </a:p>
          <a:p>
            <a:pPr marL="342900" indent="-342900">
              <a:buFont typeface="+mj-lt"/>
              <a:buAutoNum type="arabicPeriod"/>
            </a:pPr>
            <a:r>
              <a:rPr lang="en-US" sz="1600" dirty="0" smtClean="0"/>
              <a:t> There is some need for marketing and technology tips related to programming efforts.</a:t>
            </a:r>
          </a:p>
          <a:p>
            <a:pPr marL="342900" indent="-342900">
              <a:buFont typeface="+mj-lt"/>
              <a:buAutoNum type="arabicPeriod"/>
            </a:pPr>
            <a:r>
              <a:rPr lang="en-US" sz="1600" dirty="0" smtClean="0"/>
              <a:t> The majority of respondents are familiar with ECRR and incorporate the five practices into storytimes.</a:t>
            </a:r>
          </a:p>
          <a:p>
            <a:pPr marL="342900" indent="-342900">
              <a:buFont typeface="+mj-lt"/>
              <a:buAutoNum type="arabicPeriod"/>
            </a:pPr>
            <a:r>
              <a:rPr lang="en-US" sz="1600" dirty="0" smtClean="0"/>
              <a:t> Less than half of the respondents are distributing ECRR brochures to their patrons.</a:t>
            </a:r>
          </a:p>
          <a:p>
            <a:pPr marL="342900" indent="-342900">
              <a:buFont typeface="+mj-lt"/>
              <a:buAutoNum type="arabicPeriod"/>
            </a:pPr>
            <a:r>
              <a:rPr lang="en-US" sz="1600" dirty="0" smtClean="0"/>
              <a:t> ECRR workshops are being delivered on a limited basis across the state.</a:t>
            </a:r>
          </a:p>
          <a:p>
            <a:pPr marL="342900" indent="-342900">
              <a:buFont typeface="+mj-lt"/>
              <a:buAutoNum type="arabicPeriod"/>
            </a:pPr>
            <a:r>
              <a:rPr lang="en-US" sz="1600" dirty="0" smtClean="0"/>
              <a:t>There is some need for tips and activities for incorporating writing into storytimes.</a:t>
            </a:r>
          </a:p>
          <a:p>
            <a:pPr marL="342900" indent="-342900">
              <a:buFont typeface="+mj-lt"/>
              <a:buAutoNum type="arabicPeriod"/>
            </a:pPr>
            <a:endParaRPr lang="en-US" sz="1600" dirty="0"/>
          </a:p>
        </p:txBody>
      </p:sp>
      <p:pic>
        <p:nvPicPr>
          <p:cNvPr id="6" name="Picture 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253946" y="91572"/>
            <a:ext cx="2084056" cy="126616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2667" dirty="0" smtClean="0"/>
              <a:t>Conclusions &amp; Implications</a:t>
            </a:r>
            <a:endParaRPr lang="en-US" sz="2667" dirty="0"/>
          </a:p>
        </p:txBody>
      </p:sp>
      <p:sp>
        <p:nvSpPr>
          <p:cNvPr id="3" name="Text Placeholder 2"/>
          <p:cNvSpPr>
            <a:spLocks noGrp="1"/>
          </p:cNvSpPr>
          <p:nvPr>
            <p:ph type="body" sz="quarter" idx="13"/>
          </p:nvPr>
        </p:nvSpPr>
        <p:spPr>
          <a:xfrm>
            <a:off x="115888" y="883776"/>
            <a:ext cx="8228848" cy="261938"/>
          </a:xfrm>
        </p:spPr>
        <p:txBody>
          <a:bodyPr>
            <a:noAutofit/>
          </a:bodyPr>
          <a:lstStyle/>
          <a:p>
            <a:pPr marL="342900" indent="-342900">
              <a:buFont typeface="+mj-lt"/>
              <a:buAutoNum type="arabicPeriod"/>
            </a:pPr>
            <a:endParaRPr lang="en-US" sz="1800" dirty="0" smtClean="0"/>
          </a:p>
          <a:p>
            <a:r>
              <a:rPr lang="en-US" sz="1600" dirty="0" smtClean="0"/>
              <a:t>9. The majority of respondents across the state are familiar with the STEM initiative as it relates to programming. </a:t>
            </a:r>
          </a:p>
          <a:p>
            <a:r>
              <a:rPr lang="en-US" sz="1600" dirty="0" smtClean="0"/>
              <a:t>10. The majority of respondents across the state want more professional development on STEM programming, with over half expressing a need for a review of the standards.</a:t>
            </a:r>
          </a:p>
          <a:p>
            <a:r>
              <a:rPr lang="en-US" sz="1600" dirty="0" smtClean="0"/>
              <a:t>11.Almost all respondents selected that toys and games enhance the library setting, though the need for clean-up and management tips was expressed in the comments.</a:t>
            </a:r>
          </a:p>
          <a:p>
            <a:r>
              <a:rPr lang="en-US" sz="1600" dirty="0" smtClean="0"/>
              <a:t>12.The majority of respondents across the state selected that training and materials for children’s programming related to the Cruise initiative would be the most helpful, followed by a parent/family program. </a:t>
            </a:r>
          </a:p>
          <a:p>
            <a:r>
              <a:rPr lang="en-US" sz="1600" dirty="0" smtClean="0"/>
              <a:t>13. About half of the respondents indicated that training and materials for a childcare provider program would be helpful.</a:t>
            </a:r>
          </a:p>
          <a:p>
            <a:r>
              <a:rPr lang="en-US" sz="1600" dirty="0" smtClean="0"/>
              <a:t>14.Staffing related to delivering programs is an issue for some of the libraries responding. </a:t>
            </a:r>
          </a:p>
          <a:p>
            <a:r>
              <a:rPr lang="en-US" sz="1600" dirty="0" smtClean="0"/>
              <a:t> </a:t>
            </a:r>
          </a:p>
          <a:p>
            <a:pPr marL="342900" indent="-342900">
              <a:buFont typeface="+mj-lt"/>
              <a:buAutoNum type="arabicPeriod"/>
            </a:pPr>
            <a:endParaRPr lang="en-US" sz="1600" dirty="0"/>
          </a:p>
        </p:txBody>
      </p:sp>
      <p:pic>
        <p:nvPicPr>
          <p:cNvPr id="6" name="Picture 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253946" y="91572"/>
            <a:ext cx="2084056" cy="126616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528785"/>
            <a:ext cx="8229600" cy="39127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2667" dirty="0" smtClean="0"/>
              <a:t>Next Steps &amp; Recommendations</a:t>
            </a:r>
            <a:endParaRPr lang="en-US" sz="2667" dirty="0"/>
          </a:p>
        </p:txBody>
      </p:sp>
      <p:sp>
        <p:nvSpPr>
          <p:cNvPr id="3" name="Text Placeholder 2"/>
          <p:cNvSpPr>
            <a:spLocks noGrp="1"/>
          </p:cNvSpPr>
          <p:nvPr>
            <p:ph type="body" sz="quarter" idx="13"/>
          </p:nvPr>
        </p:nvSpPr>
        <p:spPr>
          <a:xfrm>
            <a:off x="115888" y="883776"/>
            <a:ext cx="8228848" cy="261938"/>
          </a:xfrm>
        </p:spPr>
        <p:txBody>
          <a:bodyPr>
            <a:noAutofit/>
          </a:bodyPr>
          <a:lstStyle/>
          <a:p>
            <a:pPr marL="342900" indent="-342900"/>
            <a:r>
              <a:rPr lang="en-US" sz="1800" dirty="0" smtClean="0"/>
              <a:t>  </a:t>
            </a:r>
          </a:p>
          <a:p>
            <a:pPr marL="342900" indent="-342900">
              <a:buAutoNum type="arabicPeriod"/>
            </a:pPr>
            <a:endParaRPr lang="en-US" sz="1800" dirty="0" smtClean="0"/>
          </a:p>
          <a:p>
            <a:pPr marL="342900" indent="-342900">
              <a:buAutoNum type="arabicPeriod"/>
            </a:pPr>
            <a:r>
              <a:rPr lang="en-US" sz="1800" dirty="0" smtClean="0"/>
              <a:t>Share survey results and implications with the steering committee to examine statewide data for greatest needs.</a:t>
            </a:r>
          </a:p>
          <a:p>
            <a:pPr marL="342900" indent="-342900">
              <a:buAutoNum type="arabicPeriod"/>
            </a:pPr>
            <a:r>
              <a:rPr lang="en-US" sz="1800" dirty="0" smtClean="0"/>
              <a:t>Decide how each identified need will be addressed; through the website, email distribution, face-to-face trainings, and so on.   </a:t>
            </a:r>
          </a:p>
          <a:p>
            <a:pPr marL="342900" indent="-342900">
              <a:buAutoNum type="arabicPeriod"/>
            </a:pPr>
            <a:r>
              <a:rPr lang="en-US" sz="1800" dirty="0" smtClean="0"/>
              <a:t>Form sub-committees to develop an outcome driven plan for addressing the identified needs.</a:t>
            </a:r>
          </a:p>
          <a:p>
            <a:pPr marL="342900" indent="-342900">
              <a:buAutoNum type="arabicPeriod"/>
            </a:pPr>
            <a:r>
              <a:rPr lang="en-US" sz="1800" dirty="0" smtClean="0"/>
              <a:t>Develop timelines for the highest priorities with goals for the next steering committee meeting.</a:t>
            </a:r>
          </a:p>
          <a:p>
            <a:pPr marL="342900" indent="-342900">
              <a:buAutoNum type="arabicPeriod"/>
            </a:pPr>
            <a:r>
              <a:rPr lang="en-US" sz="1800" dirty="0" smtClean="0"/>
              <a:t>Use county specific data to target resources.</a:t>
            </a:r>
          </a:p>
          <a:p>
            <a:pPr marL="342900" indent="-342900">
              <a:buAutoNum type="arabicPeriod"/>
            </a:pPr>
            <a:endParaRPr lang="en-US" sz="1800" dirty="0" smtClean="0"/>
          </a:p>
          <a:p>
            <a:pPr marL="342900" indent="-342900">
              <a:buAutoNum type="arabicPeriod"/>
            </a:pPr>
            <a:endParaRPr lang="en-US" sz="1800" dirty="0"/>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09847" y="93567"/>
            <a:ext cx="1986269" cy="123983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urvey Implications Chart.jpg"/>
          <p:cNvPicPr>
            <a:picLocks noChangeAspect="1"/>
          </p:cNvPicPr>
          <p:nvPr/>
        </p:nvPicPr>
        <p:blipFill>
          <a:blip r:embed="rId2"/>
          <a:stretch>
            <a:fillRect/>
          </a:stretch>
        </p:blipFill>
        <p:spPr>
          <a:xfrm>
            <a:off x="2699829" y="0"/>
            <a:ext cx="3744341" cy="51435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County Specific Data</a:t>
            </a:r>
            <a:endParaRPr lang="en-US" sz="3200" dirty="0"/>
          </a:p>
        </p:txBody>
      </p:sp>
      <p:sp>
        <p:nvSpPr>
          <p:cNvPr id="3" name="Text Placeholder 2"/>
          <p:cNvSpPr>
            <a:spLocks noGrp="1"/>
          </p:cNvSpPr>
          <p:nvPr>
            <p:ph type="body" sz="quarter" idx="13"/>
          </p:nvPr>
        </p:nvSpPr>
        <p:spPr>
          <a:xfrm>
            <a:off x="115888" y="723900"/>
            <a:ext cx="8356494" cy="439577"/>
          </a:xfrm>
        </p:spPr>
        <p:txBody>
          <a:bodyPr>
            <a:noAutofit/>
          </a:bodyPr>
          <a:lstStyle/>
          <a:p>
            <a:r>
              <a:rPr lang="en-US" sz="2000" dirty="0" smtClean="0"/>
              <a:t>Thirty-nine counties represented:</a:t>
            </a:r>
          </a:p>
        </p:txBody>
      </p:sp>
      <p:pic>
        <p:nvPicPr>
          <p:cNvPr id="4" name="Picture 3" descr="Counties 1-20.jpg"/>
          <p:cNvPicPr>
            <a:picLocks noChangeAspect="1"/>
          </p:cNvPicPr>
          <p:nvPr/>
        </p:nvPicPr>
        <p:blipFill>
          <a:blip r:embed="rId2"/>
          <a:stretch>
            <a:fillRect/>
          </a:stretch>
        </p:blipFill>
        <p:spPr>
          <a:xfrm>
            <a:off x="4313055" y="0"/>
            <a:ext cx="2151993" cy="5143500"/>
          </a:xfrm>
          <a:prstGeom prst="rect">
            <a:avLst/>
          </a:prstGeom>
        </p:spPr>
      </p:pic>
      <p:pic>
        <p:nvPicPr>
          <p:cNvPr id="5" name="Picture 4" descr="Counties 21-39.jpg"/>
          <p:cNvPicPr>
            <a:picLocks noChangeAspect="1"/>
          </p:cNvPicPr>
          <p:nvPr/>
        </p:nvPicPr>
        <p:blipFill>
          <a:blip r:embed="rId3"/>
          <a:stretch>
            <a:fillRect/>
          </a:stretch>
        </p:blipFill>
        <p:spPr>
          <a:xfrm>
            <a:off x="6459209" y="0"/>
            <a:ext cx="2477805" cy="5143500"/>
          </a:xfrm>
          <a:prstGeom prst="rect">
            <a:avLst/>
          </a:prstGeom>
        </p:spPr>
      </p:pic>
      <p:pic>
        <p:nvPicPr>
          <p:cNvPr id="6" name="Picture 5" descr="pennsylvania-county-map.gif"/>
          <p:cNvPicPr>
            <a:picLocks noChangeAspect="1"/>
          </p:cNvPicPr>
          <p:nvPr/>
        </p:nvPicPr>
        <p:blipFill>
          <a:blip r:embed="rId4"/>
          <a:stretch>
            <a:fillRect/>
          </a:stretch>
        </p:blipFill>
        <p:spPr>
          <a:xfrm>
            <a:off x="188335" y="1319276"/>
            <a:ext cx="4124720" cy="24198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600" dirty="0"/>
              <a:t>Q2: Which of the following areas represents a professional development need for enhancing programming at</a:t>
            </a:r>
            <a:r>
              <a:rPr sz="1600" dirty="0" smtClean="0"/>
              <a:t> your </a:t>
            </a:r>
            <a:r>
              <a:rPr sz="1600" dirty="0"/>
              <a:t>library? (Check all that apply.)</a:t>
            </a:r>
          </a:p>
        </p:txBody>
      </p:sp>
      <p:sp>
        <p:nvSpPr>
          <p:cNvPr id="3" name="Content Placeholder 2"/>
          <p:cNvSpPr>
            <a:spLocks noGrp="1"/>
          </p:cNvSpPr>
          <p:nvPr>
            <p:ph idx="1"/>
          </p:nvPr>
        </p:nvSpPr>
        <p:spPr/>
        <p:txBody>
          <a:bodyPr/>
          <a:lstStyle/>
          <a:p>
            <a:r>
              <a:t>Answered: 128    Skipped: 4</a:t>
            </a:r>
          </a:p>
        </p:txBody>
      </p:sp>
      <p:pic>
        <p:nvPicPr>
          <p:cNvPr id="4" name="Picture 3" descr="6953101480.png"/>
          <p:cNvPicPr>
            <a:picLocks noChangeAspect="1"/>
          </p:cNvPicPr>
          <p:nvPr/>
        </p:nvPicPr>
        <p:blipFill>
          <a:blip r:embed="rId2"/>
          <a:stretch>
            <a:fillRect/>
          </a:stretch>
        </p:blipFill>
        <p:spPr>
          <a:xfrm>
            <a:off x="2372911" y="817073"/>
            <a:ext cx="3772673" cy="418157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Comments (14)</a:t>
            </a:r>
            <a:endParaRPr lang="en-US" dirty="0"/>
          </a:p>
        </p:txBody>
      </p:sp>
      <p:sp>
        <p:nvSpPr>
          <p:cNvPr id="3" name="Text Placeholder 2"/>
          <p:cNvSpPr>
            <a:spLocks noGrp="1"/>
          </p:cNvSpPr>
          <p:nvPr>
            <p:ph type="body" sz="quarter" idx="13"/>
          </p:nvPr>
        </p:nvSpPr>
        <p:spPr>
          <a:xfrm>
            <a:off x="115888" y="723900"/>
            <a:ext cx="8228848" cy="4125400"/>
          </a:xfrm>
        </p:spPr>
        <p:txBody>
          <a:bodyPr>
            <a:noAutofit/>
          </a:bodyPr>
          <a:lstStyle/>
          <a:p>
            <a:pPr marL="228600" indent="-228600">
              <a:buFont typeface="+mj-lt"/>
              <a:buAutoNum type="arabicPeriod"/>
            </a:pPr>
            <a:r>
              <a:rPr lang="en-US" sz="1600" dirty="0" smtClean="0"/>
              <a:t>I think it is important to review this idea often-- my last review/conference was 5 or 6 years ago.</a:t>
            </a:r>
          </a:p>
          <a:p>
            <a:pPr marL="228600" indent="-228600">
              <a:buFont typeface="+mj-lt"/>
              <a:buAutoNum type="arabicPeriod"/>
            </a:pPr>
            <a:r>
              <a:rPr lang="en-US" sz="1600" dirty="0" smtClean="0"/>
              <a:t>I'm sure we do incorporate some of these practices during storytime but not in any organized way.</a:t>
            </a:r>
          </a:p>
          <a:p>
            <a:pPr marL="228600" indent="-228600">
              <a:buFont typeface="+mj-lt"/>
              <a:buAutoNum type="arabicPeriod"/>
            </a:pPr>
            <a:r>
              <a:rPr lang="en-US" sz="1600" dirty="0" smtClean="0"/>
              <a:t>I am coming from an early childhood educator background but would appreciate tips for sharing with parents and am always interested in improving my storytimes.</a:t>
            </a:r>
          </a:p>
          <a:p>
            <a:pPr marL="228600" indent="-228600">
              <a:buFont typeface="+mj-lt"/>
              <a:buAutoNum type="arabicPeriod"/>
            </a:pPr>
            <a:r>
              <a:rPr lang="en-US" sz="1600" dirty="0" smtClean="0"/>
              <a:t>We are not educators. We need to know WHY before HOW.</a:t>
            </a:r>
          </a:p>
          <a:p>
            <a:pPr marL="228600" indent="-228600">
              <a:buFont typeface="+mj-lt"/>
              <a:buAutoNum type="arabicPeriod"/>
            </a:pPr>
            <a:r>
              <a:rPr lang="en-US" sz="1600" dirty="0" smtClean="0"/>
              <a:t>We have done quite a bit of professional development on these early literacy topics; however, ways to support parents as their children start reading would be great.</a:t>
            </a:r>
          </a:p>
          <a:p>
            <a:pPr marL="228600" indent="-228600">
              <a:buFont typeface="+mj-lt"/>
              <a:buAutoNum type="arabicPeriod"/>
            </a:pPr>
            <a:r>
              <a:rPr lang="en-US" sz="1600" dirty="0" smtClean="0"/>
              <a:t>Actually, what has been asked for mostly are classes for parents to learn the best apps to use on their devices.</a:t>
            </a:r>
          </a:p>
          <a:p>
            <a:pPr marL="228600" indent="-228600">
              <a:buFont typeface="+mj-lt"/>
              <a:buAutoNum type="arabicPeriod"/>
            </a:pPr>
            <a:r>
              <a:rPr lang="en-US" sz="1600" dirty="0" smtClean="0"/>
              <a:t>All of these, really, but an overview of each concept would allow us to develop activities in our own context.</a:t>
            </a:r>
          </a:p>
          <a:p>
            <a:pPr marL="228600" indent="-228600">
              <a:buFont typeface="+mj-lt"/>
              <a:buAutoNum type="arabicPeriod"/>
            </a:pPr>
            <a:r>
              <a:rPr lang="en-US" sz="1600" dirty="0" smtClean="0"/>
              <a:t>If marketing knowledge is a professional need; we probably need better marketing to attract more people to the program.</a:t>
            </a:r>
          </a:p>
          <a:p>
            <a:pPr marL="228600" indent="-228600">
              <a:buFont typeface="+mj-lt"/>
              <a:buAutoNum type="arabicPeriod"/>
            </a:pP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Comments (continued)</a:t>
            </a:r>
            <a:endParaRPr lang="en-US" dirty="0"/>
          </a:p>
        </p:txBody>
      </p:sp>
      <p:sp>
        <p:nvSpPr>
          <p:cNvPr id="3" name="Text Placeholder 2"/>
          <p:cNvSpPr>
            <a:spLocks noGrp="1"/>
          </p:cNvSpPr>
          <p:nvPr>
            <p:ph type="body" sz="quarter" idx="13"/>
          </p:nvPr>
        </p:nvSpPr>
        <p:spPr>
          <a:xfrm>
            <a:off x="115888" y="954832"/>
            <a:ext cx="8228848" cy="3601392"/>
          </a:xfrm>
        </p:spPr>
        <p:txBody>
          <a:bodyPr>
            <a:noAutofit/>
          </a:bodyPr>
          <a:lstStyle/>
          <a:p>
            <a:pPr marL="228600" indent="-228600"/>
            <a:r>
              <a:rPr lang="en-US" sz="1600" dirty="0" smtClean="0"/>
              <a:t> 9. Always open to new ideas for storytimes</a:t>
            </a:r>
          </a:p>
          <a:p>
            <a:pPr marL="228600" indent="-228600"/>
            <a:r>
              <a:rPr lang="en-US" sz="1600" dirty="0" smtClean="0"/>
              <a:t>10. Tips by age group and how to run storytime for each age group</a:t>
            </a:r>
          </a:p>
          <a:p>
            <a:pPr marL="228600" indent="-228600"/>
            <a:r>
              <a:rPr lang="en-US" sz="1600" dirty="0" smtClean="0"/>
              <a:t>11. New staff may need to attend workshops on these aspects.</a:t>
            </a:r>
          </a:p>
          <a:p>
            <a:pPr marL="228600" indent="-228600"/>
            <a:r>
              <a:rPr lang="en-US" sz="1600" dirty="0" smtClean="0"/>
              <a:t>12. Beyond the written word and book format, the inclusion of technology that supports  </a:t>
            </a:r>
          </a:p>
          <a:p>
            <a:pPr marL="228600" indent="-228600"/>
            <a:r>
              <a:rPr lang="en-US" sz="1600" dirty="0" smtClean="0"/>
              <a:t>      the 6 pre-reading skills would be welcome.</a:t>
            </a:r>
          </a:p>
          <a:p>
            <a:pPr marL="228600" indent="-228600"/>
            <a:r>
              <a:rPr lang="en-US" sz="1600" dirty="0" smtClean="0"/>
              <a:t>13. We are always interested in incorporating new research/ideas into our storytime </a:t>
            </a:r>
          </a:p>
          <a:p>
            <a:pPr marL="228600" indent="-228600"/>
            <a:r>
              <a:rPr lang="en-US" sz="1600" dirty="0" smtClean="0"/>
              <a:t>      programs!</a:t>
            </a:r>
          </a:p>
          <a:p>
            <a:pPr marL="228600" indent="-228600"/>
            <a:r>
              <a:rPr lang="en-US" sz="1600" dirty="0" smtClean="0"/>
              <a:t>14. All would be helpful but not specific need.</a:t>
            </a:r>
          </a:p>
          <a:p>
            <a:pPr marL="228600" indent="-228600"/>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How familiar are you with Every Child Ready to Read (ECRR)?</a:t>
            </a:r>
          </a:p>
        </p:txBody>
      </p:sp>
      <p:sp>
        <p:nvSpPr>
          <p:cNvPr id="3" name="Content Placeholder 2"/>
          <p:cNvSpPr>
            <a:spLocks noGrp="1"/>
          </p:cNvSpPr>
          <p:nvPr>
            <p:ph idx="1"/>
          </p:nvPr>
        </p:nvSpPr>
        <p:spPr/>
        <p:txBody>
          <a:bodyPr/>
          <a:lstStyle/>
          <a:p>
            <a:r>
              <a:t>Answered: 132    Skipped: 0</a:t>
            </a:r>
          </a:p>
        </p:txBody>
      </p:sp>
      <p:pic>
        <p:nvPicPr>
          <p:cNvPr id="4" name="Picture 3" descr="6953717270.png"/>
          <p:cNvPicPr>
            <a:picLocks noChangeAspect="1"/>
          </p:cNvPicPr>
          <p:nvPr/>
        </p:nvPicPr>
        <p:blipFill>
          <a:blip r:embed="rId2"/>
          <a:stretch>
            <a:fillRect/>
          </a:stretch>
        </p:blipFill>
        <p:spPr>
          <a:xfrm>
            <a:off x="426283" y="1685012"/>
            <a:ext cx="8103499" cy="148569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Comments (5)</a:t>
            </a:r>
            <a:endParaRPr lang="en-US" dirty="0"/>
          </a:p>
        </p:txBody>
      </p:sp>
      <p:sp>
        <p:nvSpPr>
          <p:cNvPr id="3" name="Text Placeholder 2"/>
          <p:cNvSpPr>
            <a:spLocks noGrp="1"/>
          </p:cNvSpPr>
          <p:nvPr>
            <p:ph type="body" sz="quarter" idx="13"/>
          </p:nvPr>
        </p:nvSpPr>
        <p:spPr>
          <a:xfrm>
            <a:off x="115888" y="723900"/>
            <a:ext cx="8228848" cy="4125400"/>
          </a:xfrm>
        </p:spPr>
        <p:txBody>
          <a:bodyPr>
            <a:noAutofit/>
          </a:bodyPr>
          <a:lstStyle/>
          <a:p>
            <a:pPr marL="228600" indent="-228600">
              <a:buFont typeface="+mj-lt"/>
              <a:buAutoNum type="arabicPeriod"/>
            </a:pPr>
            <a:r>
              <a:rPr lang="en-US" sz="1600" dirty="0" smtClean="0"/>
              <a:t>Our library did purchase the Very Ready Reading Program for Infant story times as that was my weak area, but we did not purchase the other curriculum due to my background strengths and limited funding. I did look at the ECRR curriculum at a Family Place refresher at Penn State fall of 2013.</a:t>
            </a:r>
          </a:p>
          <a:p>
            <a:pPr marL="228600" indent="-228600">
              <a:buFont typeface="+mj-lt"/>
              <a:buAutoNum type="arabicPeriod"/>
            </a:pPr>
            <a:r>
              <a:rPr lang="en-US" sz="1600" dirty="0" smtClean="0"/>
              <a:t>Have used materials to teach CE classes.</a:t>
            </a:r>
          </a:p>
          <a:p>
            <a:pPr marL="228600" indent="-228600">
              <a:buFont typeface="+mj-lt"/>
              <a:buAutoNum type="arabicPeriod"/>
            </a:pPr>
            <a:r>
              <a:rPr lang="en-US" sz="1600" dirty="0" smtClean="0"/>
              <a:t>I would like to learn more about this initiative.</a:t>
            </a:r>
          </a:p>
          <a:p>
            <a:pPr marL="228600" indent="-228600">
              <a:buFont typeface="+mj-lt"/>
              <a:buAutoNum type="arabicPeriod"/>
            </a:pPr>
            <a:r>
              <a:rPr lang="en-US" sz="1600" dirty="0" smtClean="0"/>
              <a:t>I present the program 2-3 times a year at the library and other sites.</a:t>
            </a:r>
          </a:p>
          <a:p>
            <a:pPr marL="228600" indent="-228600">
              <a:buFont typeface="+mj-lt"/>
              <a:buAutoNum type="arabicPeriod"/>
            </a:pPr>
            <a:r>
              <a:rPr lang="en-US" sz="1600" dirty="0" smtClean="0"/>
              <a:t>Getting more familiar with ECRR2.</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Which of the following statements about ECRR applies to your setting? (Check all that apply.)</a:t>
            </a:r>
          </a:p>
        </p:txBody>
      </p:sp>
      <p:sp>
        <p:nvSpPr>
          <p:cNvPr id="3" name="Content Placeholder 2"/>
          <p:cNvSpPr>
            <a:spLocks noGrp="1"/>
          </p:cNvSpPr>
          <p:nvPr>
            <p:ph idx="1"/>
          </p:nvPr>
        </p:nvSpPr>
        <p:spPr/>
        <p:txBody>
          <a:bodyPr/>
          <a:lstStyle/>
          <a:p>
            <a:r>
              <a:t>Answered: 129    Skipped: 3</a:t>
            </a:r>
          </a:p>
        </p:txBody>
      </p:sp>
      <p:pic>
        <p:nvPicPr>
          <p:cNvPr id="4" name="Picture 3" descr="6953862030.png"/>
          <p:cNvPicPr>
            <a:picLocks noChangeAspect="1"/>
          </p:cNvPicPr>
          <p:nvPr/>
        </p:nvPicPr>
        <p:blipFill>
          <a:blip r:embed="rId2"/>
          <a:stretch>
            <a:fillRect/>
          </a:stretch>
        </p:blipFill>
        <p:spPr>
          <a:xfrm>
            <a:off x="1049658" y="1498491"/>
            <a:ext cx="5388428" cy="17598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Which of the following statements about ECRR applies to your setting? (Check all that apply.)</a:t>
            </a:r>
          </a:p>
        </p:txBody>
      </p:sp>
      <p:sp>
        <p:nvSpPr>
          <p:cNvPr id="3" name="Content Placeholder 2"/>
          <p:cNvSpPr>
            <a:spLocks noGrp="1"/>
          </p:cNvSpPr>
          <p:nvPr>
            <p:ph idx="1"/>
          </p:nvPr>
        </p:nvSpPr>
        <p:spPr/>
        <p:txBody>
          <a:bodyPr/>
          <a:lstStyle/>
          <a:p>
            <a:r>
              <a:t>Answered: 129    Skipped: 3</a:t>
            </a:r>
          </a:p>
        </p:txBody>
      </p:sp>
      <p:pic>
        <p:nvPicPr>
          <p:cNvPr id="4" name="Picture 3" descr="6953862030.png"/>
          <p:cNvPicPr>
            <a:picLocks noChangeAspect="1"/>
          </p:cNvPicPr>
          <p:nvPr/>
        </p:nvPicPr>
        <p:blipFill>
          <a:blip r:embed="rId2"/>
          <a:stretch>
            <a:fillRect/>
          </a:stretch>
        </p:blipFill>
        <p:spPr>
          <a:xfrm>
            <a:off x="1049658" y="1498491"/>
            <a:ext cx="5388428" cy="3356428"/>
          </a:xfrm>
          <a:prstGeom prst="rect">
            <a:avLst/>
          </a:prstGeom>
        </p:spPr>
      </p:pic>
      <p:sp>
        <p:nvSpPr>
          <p:cNvPr id="5" name="TextBox 4"/>
          <p:cNvSpPr txBox="1"/>
          <p:nvPr/>
        </p:nvSpPr>
        <p:spPr>
          <a:xfrm>
            <a:off x="2726443" y="1660828"/>
            <a:ext cx="1083472" cy="400110"/>
          </a:xfrm>
          <a:prstGeom prst="rect">
            <a:avLst/>
          </a:prstGeom>
          <a:noFill/>
        </p:spPr>
        <p:txBody>
          <a:bodyPr wrap="square" rtlCol="0">
            <a:spAutoFit/>
          </a:bodyPr>
          <a:lstStyle/>
          <a:p>
            <a:r>
              <a:rPr lang="en-US" sz="1000" dirty="0" smtClean="0"/>
              <a:t>14.73%    </a:t>
            </a:r>
          </a:p>
          <a:p>
            <a:r>
              <a:rPr lang="en-US" sz="1000" dirty="0" smtClean="0"/>
              <a:t>19 responses</a:t>
            </a:r>
            <a:endParaRPr lang="en-US" sz="1000" dirty="0"/>
          </a:p>
        </p:txBody>
      </p:sp>
      <p:sp>
        <p:nvSpPr>
          <p:cNvPr id="6" name="TextBox 5"/>
          <p:cNvSpPr txBox="1"/>
          <p:nvPr/>
        </p:nvSpPr>
        <p:spPr>
          <a:xfrm>
            <a:off x="4076346" y="2372794"/>
            <a:ext cx="898406" cy="400110"/>
          </a:xfrm>
          <a:prstGeom prst="rect">
            <a:avLst/>
          </a:prstGeom>
          <a:noFill/>
        </p:spPr>
        <p:txBody>
          <a:bodyPr wrap="square" rtlCol="0">
            <a:spAutoFit/>
          </a:bodyPr>
          <a:lstStyle/>
          <a:p>
            <a:r>
              <a:rPr lang="en-US" sz="1000" dirty="0" smtClean="0"/>
              <a:t>45.74%</a:t>
            </a:r>
          </a:p>
          <a:p>
            <a:r>
              <a:rPr lang="en-US" sz="1000" dirty="0" smtClean="0"/>
              <a:t>59 responses</a:t>
            </a:r>
            <a:endParaRPr lang="en-US" sz="1000" dirty="0"/>
          </a:p>
        </p:txBody>
      </p:sp>
      <p:sp>
        <p:nvSpPr>
          <p:cNvPr id="7" name="TextBox 6"/>
          <p:cNvSpPr txBox="1"/>
          <p:nvPr/>
        </p:nvSpPr>
        <p:spPr>
          <a:xfrm>
            <a:off x="5374395" y="3093642"/>
            <a:ext cx="898406" cy="400110"/>
          </a:xfrm>
          <a:prstGeom prst="rect">
            <a:avLst/>
          </a:prstGeom>
          <a:noFill/>
        </p:spPr>
        <p:txBody>
          <a:bodyPr wrap="square" rtlCol="0">
            <a:spAutoFit/>
          </a:bodyPr>
          <a:lstStyle/>
          <a:p>
            <a:r>
              <a:rPr lang="en-US" sz="1000" dirty="0" smtClean="0"/>
              <a:t>75.19%</a:t>
            </a:r>
          </a:p>
          <a:p>
            <a:r>
              <a:rPr lang="en-US" sz="1000" dirty="0" smtClean="0"/>
              <a:t>97 responses</a:t>
            </a:r>
            <a:endParaRPr lang="en-US" sz="1000" dirty="0"/>
          </a:p>
        </p:txBody>
      </p:sp>
      <p:sp>
        <p:nvSpPr>
          <p:cNvPr id="8" name="TextBox 7"/>
          <p:cNvSpPr txBox="1"/>
          <p:nvPr/>
        </p:nvSpPr>
        <p:spPr>
          <a:xfrm>
            <a:off x="2249706" y="3823372"/>
            <a:ext cx="898406" cy="400110"/>
          </a:xfrm>
          <a:prstGeom prst="rect">
            <a:avLst/>
          </a:prstGeom>
          <a:noFill/>
        </p:spPr>
        <p:txBody>
          <a:bodyPr wrap="square" rtlCol="0">
            <a:spAutoFit/>
          </a:bodyPr>
          <a:lstStyle/>
          <a:p>
            <a:r>
              <a:rPr lang="en-US" sz="1000" dirty="0" smtClean="0"/>
              <a:t>2.33%</a:t>
            </a:r>
          </a:p>
          <a:p>
            <a:r>
              <a:rPr lang="en-US" sz="1000" dirty="0" smtClean="0"/>
              <a:t>3 responses</a:t>
            </a:r>
            <a:endParaRPr lang="en-US"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8094</TotalTime>
  <Words>2155</Words>
  <Application>Microsoft Macintosh PowerPoint</Application>
  <PresentationFormat>On-screen Show (16:9)</PresentationFormat>
  <Paragraphs>149</Paragraphs>
  <Slides>28</Slides>
  <Notes>0</Notes>
  <HiddenSlides>0</HiddenSlides>
  <MMClips>0</MMClips>
  <ScaleCrop>false</ScaleCrop>
  <HeadingPairs>
    <vt:vector size="4" baseType="variant">
      <vt:variant>
        <vt:lpstr>Design Template</vt:lpstr>
      </vt:variant>
      <vt:variant>
        <vt:i4>3</vt:i4>
      </vt:variant>
      <vt:variant>
        <vt:lpstr>Slide Titles</vt:lpstr>
      </vt:variant>
      <vt:variant>
        <vt:i4>28</vt:i4>
      </vt:variant>
    </vt:vector>
  </HeadingPairs>
  <TitlesOfParts>
    <vt:vector size="31" baseType="lpstr">
      <vt:lpstr>SM-template-20140529</vt:lpstr>
      <vt:lpstr>Data slides</vt:lpstr>
      <vt:lpstr>Response Summary</vt:lpstr>
      <vt:lpstr>Slide 1</vt:lpstr>
      <vt:lpstr>Q2: Which of the following areas represents a professional development need for enhancing programming at your library? (Check all that apply.)</vt:lpstr>
      <vt:lpstr>Q2: Which of the following areas represents a professional development need for enhancing programming at your library? (Check all that apply.)</vt:lpstr>
      <vt:lpstr>Comments (14)</vt:lpstr>
      <vt:lpstr>Comments (continued)</vt:lpstr>
      <vt:lpstr>Q3: How familiar are you with Every Child Ready to Read (ECRR)?</vt:lpstr>
      <vt:lpstr>Comments (5)</vt:lpstr>
      <vt:lpstr>Q4: Which of the following statements about ECRR applies to your setting? (Check all that apply.)</vt:lpstr>
      <vt:lpstr>Q4: Which of the following statements about ECRR applies to your setting? (Check all that apply.)</vt:lpstr>
      <vt:lpstr>Comments (8)</vt:lpstr>
      <vt:lpstr>Q5: How familiar are you with the Science, Technology, Engineering and Mathematics (STEM) education initiative as it relates to early childhood programming?</vt:lpstr>
      <vt:lpstr>Comments (3)</vt:lpstr>
      <vt:lpstr>Q6: Which of the following areas represents a professional development need for enhancing programming at your library? (Check all that apply.)</vt:lpstr>
      <vt:lpstr>Q6: Which of the following areas represents a professional development need for enhancing programming at your library? (Check all that apply.)</vt:lpstr>
      <vt:lpstr>Comments (5)</vt:lpstr>
      <vt:lpstr>Q7: Which of the following best describes your position on having toys and games in the library?</vt:lpstr>
      <vt:lpstr>Q7: Which of the following best describes your position on having toys and games in the library?</vt:lpstr>
      <vt:lpstr>Other Responses (8)</vt:lpstr>
      <vt:lpstr>Other Responses (continued)</vt:lpstr>
      <vt:lpstr>Q8: Based on your staffing and the needs of your community, which of the following opportunities/resources would be helpful? (Check all that apply.)</vt:lpstr>
      <vt:lpstr>Q8: Based on your staffing and the needs of your community, which of the following opportunities/resources would be helpful? (Check all that apply.)</vt:lpstr>
      <vt:lpstr>Other Responses (9)</vt:lpstr>
      <vt:lpstr>Other Responses (continued)</vt:lpstr>
      <vt:lpstr>   Conclusions &amp; Implications</vt:lpstr>
      <vt:lpstr>   Conclusions &amp; Implications</vt:lpstr>
      <vt:lpstr>   Next Steps &amp; Recommendations</vt:lpstr>
      <vt:lpstr>Slide 27</vt:lpstr>
      <vt:lpstr>County Specific Data</vt:lpstr>
    </vt:vector>
  </TitlesOfParts>
  <Company>SurveyMonkey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Elaine Czarnecki</cp:lastModifiedBy>
  <cp:revision>58</cp:revision>
  <dcterms:created xsi:type="dcterms:W3CDTF">2014-11-11T16:46:59Z</dcterms:created>
  <dcterms:modified xsi:type="dcterms:W3CDTF">2014-11-15T16:33:07Z</dcterms:modified>
</cp:coreProperties>
</file>